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8" r:id="rId1"/>
  </p:sldMasterIdLst>
  <p:notesMasterIdLst>
    <p:notesMasterId r:id="rId25"/>
  </p:notesMasterIdLst>
  <p:sldIdLst>
    <p:sldId id="256" r:id="rId2"/>
    <p:sldId id="268" r:id="rId3"/>
    <p:sldId id="258" r:id="rId4"/>
    <p:sldId id="269" r:id="rId5"/>
    <p:sldId id="263" r:id="rId6"/>
    <p:sldId id="274" r:id="rId7"/>
    <p:sldId id="276" r:id="rId8"/>
    <p:sldId id="277" r:id="rId9"/>
    <p:sldId id="272" r:id="rId10"/>
    <p:sldId id="289" r:id="rId11"/>
    <p:sldId id="292" r:id="rId12"/>
    <p:sldId id="279" r:id="rId13"/>
    <p:sldId id="291" r:id="rId14"/>
    <p:sldId id="280" r:id="rId15"/>
    <p:sldId id="259" r:id="rId16"/>
    <p:sldId id="281" r:id="rId17"/>
    <p:sldId id="282" r:id="rId18"/>
    <p:sldId id="283" r:id="rId19"/>
    <p:sldId id="284" r:id="rId20"/>
    <p:sldId id="286" r:id="rId21"/>
    <p:sldId id="288" r:id="rId22"/>
    <p:sldId id="267"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14"/>
    <p:restoredTop sz="94316"/>
  </p:normalViewPr>
  <p:slideViewPr>
    <p:cSldViewPr snapToGrid="0" snapToObjects="1">
      <p:cViewPr varScale="1">
        <p:scale>
          <a:sx n="99" d="100"/>
          <a:sy n="99" d="100"/>
        </p:scale>
        <p:origin x="176"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71A15-7F48-6840-9AF2-F33336A3BCDA}"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A5061-B7DA-054D-B56A-C3BDF0A44EDF}" type="slidenum">
              <a:rPr lang="en-US" smtClean="0"/>
              <a:t>‹#›</a:t>
            </a:fld>
            <a:endParaRPr lang="en-US"/>
          </a:p>
        </p:txBody>
      </p:sp>
    </p:spTree>
    <p:extLst>
      <p:ext uri="{BB962C8B-B14F-4D97-AF65-F5344CB8AC3E}">
        <p14:creationId xmlns:p14="http://schemas.microsoft.com/office/powerpoint/2010/main" val="1556620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s.auckland.ac.nz/references/unix/digital/AQTLTBTE/DOCU_024.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hackerearth.com/practice/notes/memory-layout-of-c-progr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a:t>
            </a:fld>
            <a:endParaRPr lang="en-US"/>
          </a:p>
        </p:txBody>
      </p:sp>
    </p:spTree>
    <p:extLst>
      <p:ext uri="{BB962C8B-B14F-4D97-AF65-F5344CB8AC3E}">
        <p14:creationId xmlns:p14="http://schemas.microsoft.com/office/powerpoint/2010/main" val="2584223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https://www.cs.auckland.ac.nz/references/unix/digital/AQTLTBTE/DOCU_024.HTM</a:t>
            </a:r>
            <a:endParaRPr lang="en-US" dirty="0"/>
          </a:p>
          <a:p>
            <a:endParaRPr lang="en-US" dirty="0"/>
          </a:p>
          <a:p>
            <a:r>
              <a:rPr lang="en-US" dirty="0"/>
              <a:t>Note that One pass and Two pass are two algorithms, however there are more including chaining which sort of is like linking together the definitions, so you don’t have to do it in two passes</a:t>
            </a:r>
          </a:p>
          <a:p>
            <a:r>
              <a:rPr lang="en-US" dirty="0"/>
              <a:t>The problem mainly lies in the fact that you cannot see in the future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13</a:t>
            </a:fld>
            <a:endParaRPr lang="en-US"/>
          </a:p>
        </p:txBody>
      </p:sp>
    </p:spTree>
    <p:extLst>
      <p:ext uri="{BB962C8B-B14F-4D97-AF65-F5344CB8AC3E}">
        <p14:creationId xmlns:p14="http://schemas.microsoft.com/office/powerpoint/2010/main" val="361724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our object code, </a:t>
            </a:r>
            <a:r>
              <a:rPr lang="en-US" sz="1800" dirty="0" err="1">
                <a:latin typeface="Courier" pitchFamily="2" charset="0"/>
                <a:cs typeface="Calibri" panose="020F0502020204030204" pitchFamily="34" charset="0"/>
              </a:rPr>
              <a:t>hello.o</a:t>
            </a:r>
            <a:r>
              <a:rPr lang="en-US" sz="1800" dirty="0">
                <a:cs typeface="Calibri" panose="020F0502020204030204" pitchFamily="34" charset="0"/>
              </a:rPr>
              <a:t>, links with libraries and merges it into one file, the executable</a:t>
            </a:r>
          </a:p>
          <a:p>
            <a:pPr marL="0" indent="0">
              <a:buNone/>
            </a:pPr>
            <a:endParaRPr lang="en-US" dirty="0"/>
          </a:p>
          <a:p>
            <a:pPr marL="0" indent="0">
              <a:buNone/>
            </a:pPr>
            <a:endParaRPr lang="en-US" dirty="0"/>
          </a:p>
          <a:p>
            <a:pPr lvl="1"/>
            <a:endParaRPr lang="en-US" sz="2000" dirty="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14</a:t>
            </a:fld>
            <a:endParaRPr lang="en-US"/>
          </a:p>
        </p:txBody>
      </p:sp>
    </p:spTree>
    <p:extLst>
      <p:ext uri="{BB962C8B-B14F-4D97-AF65-F5344CB8AC3E}">
        <p14:creationId xmlns:p14="http://schemas.microsoft.com/office/powerpoint/2010/main" val="207838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15</a:t>
            </a:fld>
            <a:endParaRPr lang="en-US"/>
          </a:p>
        </p:txBody>
      </p:sp>
    </p:spTree>
    <p:extLst>
      <p:ext uri="{BB962C8B-B14F-4D97-AF65-F5344CB8AC3E}">
        <p14:creationId xmlns:p14="http://schemas.microsoft.com/office/powerpoint/2010/main" val="37757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Rishabh Tripathi</a:t>
            </a:r>
          </a:p>
          <a:p>
            <a:r>
              <a:rPr lang="en-US" dirty="0">
                <a:hlinkClick r:id="rId3"/>
              </a:rPr>
              <a:t>https://www.hackerearth.com/practice/notes/memory-layout-of-c-program/</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16</a:t>
            </a:fld>
            <a:endParaRPr lang="en-US"/>
          </a:p>
        </p:txBody>
      </p:sp>
    </p:spTree>
    <p:extLst>
      <p:ext uri="{BB962C8B-B14F-4D97-AF65-F5344CB8AC3E}">
        <p14:creationId xmlns:p14="http://schemas.microsoft.com/office/powerpoint/2010/main" val="2406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fix black box to follow coding style</a:t>
            </a:r>
          </a:p>
        </p:txBody>
      </p:sp>
      <p:sp>
        <p:nvSpPr>
          <p:cNvPr id="4" name="Slide Number Placeholder 3"/>
          <p:cNvSpPr>
            <a:spLocks noGrp="1"/>
          </p:cNvSpPr>
          <p:nvPr>
            <p:ph type="sldNum" sz="quarter" idx="5"/>
          </p:nvPr>
        </p:nvSpPr>
        <p:spPr/>
        <p:txBody>
          <a:bodyPr/>
          <a:lstStyle/>
          <a:p>
            <a:fld id="{06AA5061-B7DA-054D-B56A-C3BDF0A44EDF}" type="slidenum">
              <a:rPr lang="en-US" smtClean="0"/>
              <a:t>17</a:t>
            </a:fld>
            <a:endParaRPr lang="en-US"/>
          </a:p>
        </p:txBody>
      </p:sp>
    </p:spTree>
    <p:extLst>
      <p:ext uri="{BB962C8B-B14F-4D97-AF65-F5344CB8AC3E}">
        <p14:creationId xmlns:p14="http://schemas.microsoft.com/office/powerpoint/2010/main" val="3446720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on Mach-O</a:t>
            </a:r>
          </a:p>
          <a:p>
            <a:endParaRPr lang="en-US" dirty="0"/>
          </a:p>
          <a:p>
            <a:r>
              <a:rPr lang="en-US" sz="1200" b="0" i="0" kern="1200" dirty="0">
                <a:solidFill>
                  <a:schemeClr val="tx1"/>
                </a:solidFill>
                <a:effectLst/>
                <a:latin typeface="+mn-lt"/>
                <a:ea typeface="+mn-ea"/>
                <a:cs typeface="+mn-cs"/>
              </a:rPr>
              <a:t>Mach-O, short for Mach object file format, is a file format for executables, object code, shared libraries, dynamically-loaded code, and core dumps. A replacement for the </a:t>
            </a:r>
            <a:r>
              <a:rPr lang="en-US" sz="1200" b="0" i="0" kern="1200" dirty="0" err="1">
                <a:solidFill>
                  <a:schemeClr val="tx1"/>
                </a:solidFill>
                <a:effectLst/>
                <a:latin typeface="+mn-lt"/>
                <a:ea typeface="+mn-ea"/>
                <a:cs typeface="+mn-cs"/>
              </a:rPr>
              <a:t>a.out</a:t>
            </a:r>
            <a:r>
              <a:rPr lang="en-US" sz="1200" b="0" i="0" kern="1200" dirty="0">
                <a:solidFill>
                  <a:schemeClr val="tx1"/>
                </a:solidFill>
                <a:effectLst/>
                <a:latin typeface="+mn-lt"/>
                <a:ea typeface="+mn-ea"/>
                <a:cs typeface="+mn-cs"/>
              </a:rPr>
              <a:t> format, Mach-O offers more extensibility and faster access to information in the symbol table.</a:t>
            </a:r>
          </a:p>
          <a:p>
            <a:r>
              <a:rPr lang="en-US" sz="1200" b="0" i="0" kern="1200" dirty="0">
                <a:solidFill>
                  <a:schemeClr val="tx1"/>
                </a:solidFill>
                <a:effectLst/>
                <a:latin typeface="+mn-lt"/>
                <a:ea typeface="+mn-ea"/>
                <a:cs typeface="+mn-cs"/>
              </a:rPr>
              <a:t>Mach-O is used by most systems based on the Mach kernel. </a:t>
            </a:r>
            <a:r>
              <a:rPr lang="en-US" sz="1200" b="0" i="0" kern="1200" dirty="0" err="1">
                <a:solidFill>
                  <a:schemeClr val="tx1"/>
                </a:solidFill>
                <a:effectLst/>
                <a:latin typeface="+mn-lt"/>
                <a:ea typeface="+mn-ea"/>
                <a:cs typeface="+mn-cs"/>
              </a:rPr>
              <a:t>NeXTSTEP</a:t>
            </a:r>
            <a:r>
              <a:rPr lang="en-US" sz="1200" b="0" i="0" kern="1200" dirty="0">
                <a:solidFill>
                  <a:schemeClr val="tx1"/>
                </a:solidFill>
                <a:effectLst/>
                <a:latin typeface="+mn-lt"/>
                <a:ea typeface="+mn-ea"/>
                <a:cs typeface="+mn-cs"/>
              </a:rPr>
              <a:t>, OS X, and iOS are examples of systems that have used this format for native executables, libraries and object code.</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19</a:t>
            </a:fld>
            <a:endParaRPr lang="en-US"/>
          </a:p>
        </p:txBody>
      </p:sp>
    </p:spTree>
    <p:extLst>
      <p:ext uri="{BB962C8B-B14F-4D97-AF65-F5344CB8AC3E}">
        <p14:creationId xmlns:p14="http://schemas.microsoft.com/office/powerpoint/2010/main" val="232268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Added question asking which is faster. Darrell talked/asked/answered this in class and seemed like a good question to get students thinking and putting it together. </a:t>
            </a:r>
          </a:p>
        </p:txBody>
      </p:sp>
      <p:sp>
        <p:nvSpPr>
          <p:cNvPr id="4" name="Slide Number Placeholder 3"/>
          <p:cNvSpPr>
            <a:spLocks noGrp="1"/>
          </p:cNvSpPr>
          <p:nvPr>
            <p:ph type="sldNum" sz="quarter" idx="5"/>
          </p:nvPr>
        </p:nvSpPr>
        <p:spPr/>
        <p:txBody>
          <a:bodyPr/>
          <a:lstStyle/>
          <a:p>
            <a:fld id="{06AA5061-B7DA-054D-B56A-C3BDF0A44EDF}" type="slidenum">
              <a:rPr lang="en-US" smtClean="0"/>
              <a:t>20</a:t>
            </a:fld>
            <a:endParaRPr lang="en-US"/>
          </a:p>
        </p:txBody>
      </p:sp>
    </p:spTree>
    <p:extLst>
      <p:ext uri="{BB962C8B-B14F-4D97-AF65-F5344CB8AC3E}">
        <p14:creationId xmlns:p14="http://schemas.microsoft.com/office/powerpoint/2010/main" val="96130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omic Sans MS" panose="030F0902030302020204" pitchFamily="66"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21</a:t>
            </a:fld>
            <a:endParaRPr lang="en-US"/>
          </a:p>
        </p:txBody>
      </p:sp>
    </p:spTree>
    <p:extLst>
      <p:ext uri="{BB962C8B-B14F-4D97-AF65-F5344CB8AC3E}">
        <p14:creationId xmlns:p14="http://schemas.microsoft.com/office/powerpoint/2010/main" val="2299762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Make and </a:t>
            </a:r>
            <a:r>
              <a:rPr lang="en-US" dirty="0" err="1"/>
              <a:t>Makefiles</a:t>
            </a:r>
            <a:r>
              <a:rPr lang="en-US" dirty="0"/>
              <a:t> in the </a:t>
            </a:r>
            <a:r>
              <a:rPr lang="en-US"/>
              <a:t>next lecture</a:t>
            </a: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22</a:t>
            </a:fld>
            <a:endParaRPr lang="en-US"/>
          </a:p>
        </p:txBody>
      </p:sp>
    </p:spTree>
    <p:extLst>
      <p:ext uri="{BB962C8B-B14F-4D97-AF65-F5344CB8AC3E}">
        <p14:creationId xmlns:p14="http://schemas.microsoft.com/office/powerpoint/2010/main" val="3497648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Pre processor -&gt; compiler -&gt; assembler -&gt; linker</a:t>
            </a:r>
          </a:p>
          <a:p>
            <a:pPr marL="0" indent="0">
              <a:buNone/>
            </a:pPr>
            <a:r>
              <a:rPr lang="en-US" dirty="0"/>
              <a:t>	note that object files and other libraries are included at the linker level</a:t>
            </a:r>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23</a:t>
            </a:fld>
            <a:endParaRPr lang="en-US"/>
          </a:p>
        </p:txBody>
      </p:sp>
    </p:spTree>
    <p:extLst>
      <p:ext uri="{BB962C8B-B14F-4D97-AF65-F5344CB8AC3E}">
        <p14:creationId xmlns:p14="http://schemas.microsoft.com/office/powerpoint/2010/main" val="243153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2</a:t>
            </a:fld>
            <a:endParaRPr lang="en-US"/>
          </a:p>
        </p:txBody>
      </p:sp>
    </p:spTree>
    <p:extLst>
      <p:ext uri="{BB962C8B-B14F-4D97-AF65-F5344CB8AC3E}">
        <p14:creationId xmlns:p14="http://schemas.microsoft.com/office/powerpoint/2010/main" val="166293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binary code/ SOAP (Symbolic Optimal Assembly Program) does matrix multiplication for a 4x5 </a:t>
            </a:r>
            <a:r>
              <a:rPr lang="en-US" dirty="0" err="1"/>
              <a:t>matrx</a:t>
            </a:r>
            <a:r>
              <a:rPr lang="en-US" dirty="0"/>
              <a:t> with a 5x3 matrix. Mind you that optimal means rearranging instructions on slowly rotating drum memory (not as good as hand assembly)</a:t>
            </a:r>
          </a:p>
        </p:txBody>
      </p:sp>
      <p:sp>
        <p:nvSpPr>
          <p:cNvPr id="4" name="Slide Number Placeholder 3"/>
          <p:cNvSpPr>
            <a:spLocks noGrp="1"/>
          </p:cNvSpPr>
          <p:nvPr>
            <p:ph type="sldNum" sz="quarter" idx="5"/>
          </p:nvPr>
        </p:nvSpPr>
        <p:spPr/>
        <p:txBody>
          <a:bodyPr/>
          <a:lstStyle/>
          <a:p>
            <a:fld id="{06AA5061-B7DA-054D-B56A-C3BDF0A44EDF}" type="slidenum">
              <a:rPr lang="en-US" smtClean="0"/>
              <a:t>4</a:t>
            </a:fld>
            <a:endParaRPr lang="en-US"/>
          </a:p>
        </p:txBody>
      </p:sp>
    </p:spTree>
    <p:extLst>
      <p:ext uri="{BB962C8B-B14F-4D97-AF65-F5344CB8AC3E}">
        <p14:creationId xmlns:p14="http://schemas.microsoft.com/office/powerpoint/2010/main" val="68102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5</a:t>
            </a:fld>
            <a:endParaRPr lang="en-US"/>
          </a:p>
        </p:txBody>
      </p:sp>
    </p:spTree>
    <p:extLst>
      <p:ext uri="{BB962C8B-B14F-4D97-AF65-F5344CB8AC3E}">
        <p14:creationId xmlns:p14="http://schemas.microsoft.com/office/powerpoint/2010/main" val="1232217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stackoverflow.com</a:t>
            </a:r>
            <a:r>
              <a:rPr lang="en-US" dirty="0"/>
              <a:t>/questions/3996651/what-is-compiler-linker-loader // this has a nicely made diagram in text, includes 7 phases of compilation process</a:t>
            </a:r>
          </a:p>
        </p:txBody>
      </p:sp>
      <p:sp>
        <p:nvSpPr>
          <p:cNvPr id="4" name="Slide Number Placeholder 3"/>
          <p:cNvSpPr>
            <a:spLocks noGrp="1"/>
          </p:cNvSpPr>
          <p:nvPr>
            <p:ph type="sldNum" sz="quarter" idx="5"/>
          </p:nvPr>
        </p:nvSpPr>
        <p:spPr/>
        <p:txBody>
          <a:bodyPr/>
          <a:lstStyle/>
          <a:p>
            <a:fld id="{06AA5061-B7DA-054D-B56A-C3BDF0A44EDF}" type="slidenum">
              <a:rPr lang="en-US" smtClean="0"/>
              <a:t>6</a:t>
            </a:fld>
            <a:endParaRPr lang="en-US"/>
          </a:p>
        </p:txBody>
      </p:sp>
    </p:spTree>
    <p:extLst>
      <p:ext uri="{BB962C8B-B14F-4D97-AF65-F5344CB8AC3E}">
        <p14:creationId xmlns:p14="http://schemas.microsoft.com/office/powerpoint/2010/main" val="353336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dirty="0">
                <a:cs typeface="Calibri" panose="020F0502020204030204" pitchFamily="34" charset="0"/>
              </a:rPr>
              <a:t>Takes </a:t>
            </a:r>
            <a:r>
              <a:rPr lang="en-US" sz="1800" dirty="0" err="1">
                <a:latin typeface="Courier" pitchFamily="2" charset="0"/>
                <a:cs typeface="Calibri" panose="020F0502020204030204" pitchFamily="34" charset="0"/>
              </a:rPr>
              <a:t>hello.c</a:t>
            </a:r>
            <a:r>
              <a:rPr lang="en-US" sz="1800" dirty="0">
                <a:cs typeface="Calibri" panose="020F0502020204030204" pitchFamily="34" charset="0"/>
              </a:rPr>
              <a:t> and generates intermediate file, </a:t>
            </a:r>
            <a:r>
              <a:rPr lang="en-US" sz="1800" dirty="0" err="1">
                <a:latin typeface="Courier" pitchFamily="2" charset="0"/>
                <a:cs typeface="Calibri" panose="020F0502020204030204" pitchFamily="34" charset="0"/>
              </a:rPr>
              <a:t>hello.i</a:t>
            </a:r>
            <a:endParaRPr lang="en-US" sz="18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7</a:t>
            </a:fld>
            <a:endParaRPr lang="en-US"/>
          </a:p>
        </p:txBody>
      </p:sp>
    </p:spTree>
    <p:extLst>
      <p:ext uri="{BB962C8B-B14F-4D97-AF65-F5344CB8AC3E}">
        <p14:creationId xmlns:p14="http://schemas.microsoft.com/office/powerpoint/2010/main" val="396783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“Compilers are systems programs that accept people-like languages and translate them into machine language”</a:t>
            </a:r>
          </a:p>
          <a:p>
            <a:pPr marL="0" indent="0">
              <a:buNone/>
            </a:pPr>
            <a:endParaRPr lang="en-US" dirty="0"/>
          </a:p>
          <a:p>
            <a:pPr marL="0" indent="0">
              <a:buNone/>
            </a:pPr>
            <a:endParaRPr lang="en-US" dirty="0"/>
          </a:p>
          <a:p>
            <a:r>
              <a:rPr lang="en-US" dirty="0"/>
              <a:t>7 phases</a:t>
            </a:r>
          </a:p>
          <a:p>
            <a:pPr lvl="1"/>
            <a:r>
              <a:rPr lang="en-US" dirty="0"/>
              <a:t>Lexical Phase</a:t>
            </a:r>
          </a:p>
          <a:p>
            <a:pPr lvl="1"/>
            <a:r>
              <a:rPr lang="en-US" dirty="0"/>
              <a:t>Syntax Phase</a:t>
            </a:r>
          </a:p>
          <a:p>
            <a:pPr lvl="1"/>
            <a:r>
              <a:rPr lang="en-US" dirty="0"/>
              <a:t>Interpretation Phase</a:t>
            </a:r>
          </a:p>
          <a:p>
            <a:pPr lvl="1"/>
            <a:r>
              <a:rPr lang="en-US" dirty="0"/>
              <a:t>Optimization</a:t>
            </a:r>
          </a:p>
          <a:p>
            <a:pPr lvl="1"/>
            <a:r>
              <a:rPr lang="en-US" dirty="0"/>
              <a:t>Storage Assignment</a:t>
            </a:r>
          </a:p>
          <a:p>
            <a:pPr lvl="1"/>
            <a:r>
              <a:rPr lang="en-US" dirty="0"/>
              <a:t>Code Generation</a:t>
            </a:r>
          </a:p>
          <a:p>
            <a:pPr lvl="1"/>
            <a:r>
              <a:rPr lang="en-US" dirty="0"/>
              <a:t>Assembly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hello.i</a:t>
            </a:r>
            <a:r>
              <a:rPr lang="en-US" sz="1200" dirty="0">
                <a:latin typeface="Courier" pitchFamily="2" charset="0"/>
                <a:cs typeface="Calibri" panose="020F0502020204030204" pitchFamily="34" charset="0"/>
              </a:rPr>
              <a:t> </a:t>
            </a:r>
            <a:r>
              <a:rPr lang="en-US" sz="1200" dirty="0">
                <a:cs typeface="Calibri" panose="020F0502020204030204" pitchFamily="34" charset="0"/>
              </a:rPr>
              <a:t>and converts it into assembly code, </a:t>
            </a:r>
            <a:r>
              <a:rPr lang="en-US" sz="1200" dirty="0" err="1">
                <a:latin typeface="Courier" pitchFamily="2" charset="0"/>
                <a:cs typeface="Calibri" panose="020F0502020204030204" pitchFamily="34" charset="0"/>
              </a:rPr>
              <a:t>hello.s</a:t>
            </a:r>
            <a:endParaRPr lang="en-US" sz="1200" dirty="0">
              <a:latin typeface="Courier" pitchFamily="2" charset="0"/>
              <a:cs typeface="Calibri" panose="020F0502020204030204" pitchFamily="34" charset="0"/>
            </a:endParaRP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the compiler spat out assembly code but now we need something/someone to translate/convert that into object file now</a:t>
            </a:r>
          </a:p>
          <a:p>
            <a:pPr marL="0" indent="0">
              <a:buNone/>
            </a:pPr>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8</a:t>
            </a:fld>
            <a:endParaRPr lang="en-US"/>
          </a:p>
        </p:txBody>
      </p:sp>
    </p:spTree>
    <p:extLst>
      <p:ext uri="{BB962C8B-B14F-4D97-AF65-F5344CB8AC3E}">
        <p14:creationId xmlns:p14="http://schemas.microsoft.com/office/powerpoint/2010/main" val="221255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Programming, page 280-283</a:t>
            </a:r>
          </a:p>
          <a:p>
            <a:endParaRPr lang="en-US" dirty="0"/>
          </a:p>
          <a:p>
            <a:endParaRPr lang="en-US" dirty="0"/>
          </a:p>
          <a:p>
            <a:endParaRPr lang="en-US" dirty="0"/>
          </a:p>
          <a:p>
            <a:r>
              <a:rPr lang="en-US" dirty="0"/>
              <a:t>PREVIOUS WORK:</a:t>
            </a:r>
          </a:p>
          <a:p>
            <a:r>
              <a:rPr lang="en-US" dirty="0"/>
              <a:t>There are 3 tasks for the lexical analysis phase</a:t>
            </a:r>
          </a:p>
          <a:p>
            <a:pPr marL="571500" lvl="1" indent="-342900">
              <a:buFont typeface="+mj-lt"/>
              <a:buAutoNum type="arabicPeriod"/>
            </a:pPr>
            <a:r>
              <a:rPr lang="en-US" dirty="0"/>
              <a:t>Parse source program into tokens</a:t>
            </a:r>
          </a:p>
          <a:p>
            <a:pPr marL="571500" lvl="1" indent="-342900">
              <a:buFont typeface="+mj-lt"/>
              <a:buAutoNum type="arabicPeriod"/>
            </a:pPr>
            <a:r>
              <a:rPr lang="en-US" dirty="0"/>
              <a:t>Build a Symbol table and Identifier table</a:t>
            </a:r>
          </a:p>
          <a:p>
            <a:pPr lvl="2"/>
            <a:r>
              <a:rPr lang="en-US" dirty="0"/>
              <a:t>Take tokens and make appropriate entries into appropriate tables</a:t>
            </a:r>
          </a:p>
          <a:p>
            <a:pPr lvl="2"/>
            <a:r>
              <a:rPr lang="en-US" dirty="0"/>
              <a:t>Symbol Table</a:t>
            </a:r>
          </a:p>
          <a:p>
            <a:pPr lvl="3"/>
            <a:r>
              <a:rPr lang="en-US" dirty="0"/>
              <a:t>Created by lexical analysis to describe all literals from source program</a:t>
            </a:r>
          </a:p>
          <a:p>
            <a:pPr lvl="3"/>
            <a:r>
              <a:rPr lang="en-US" dirty="0"/>
              <a:t>One entry per literal: value, attributes (data type, precision), address of literal at execution time </a:t>
            </a:r>
            <a:r>
              <a:rPr lang="en-US" dirty="0">
                <a:solidFill>
                  <a:srgbClr val="FF0000"/>
                </a:solidFill>
              </a:rPr>
              <a:t>//Should I include this last blip?</a:t>
            </a:r>
          </a:p>
          <a:p>
            <a:pPr lvl="3"/>
            <a:r>
              <a:rPr lang="en-US" dirty="0">
                <a:solidFill>
                  <a:schemeClr val="tx1"/>
                </a:solidFill>
              </a:rPr>
              <a:t>Values of variables</a:t>
            </a:r>
          </a:p>
          <a:p>
            <a:pPr lvl="2"/>
            <a:r>
              <a:rPr lang="en-US" dirty="0"/>
              <a:t>Identifier table</a:t>
            </a:r>
          </a:p>
          <a:p>
            <a:pPr lvl="3"/>
            <a:r>
              <a:rPr lang="en-US" dirty="0"/>
              <a:t>Created by lexical analysis to describe identifiers used in source program</a:t>
            </a:r>
          </a:p>
          <a:p>
            <a:pPr lvl="3"/>
            <a:r>
              <a:rPr lang="en-US" dirty="0"/>
              <a:t>Variable names</a:t>
            </a:r>
          </a:p>
          <a:p>
            <a:pPr marL="571500" lvl="1" indent="-342900">
              <a:buFont typeface="+mj-lt"/>
              <a:buAutoNum type="arabicPeriod"/>
            </a:pPr>
            <a:r>
              <a:rPr lang="en-US" dirty="0"/>
              <a:t>Build a uniform symbol table</a:t>
            </a:r>
          </a:p>
          <a:p>
            <a:pPr lvl="2"/>
            <a:r>
              <a:rPr lang="en-US" dirty="0"/>
              <a:t>Created by lexical analysis to represent program as string of tokens </a:t>
            </a:r>
            <a:r>
              <a:rPr lang="en-US" dirty="0">
                <a:solidFill>
                  <a:srgbClr val="FF0000"/>
                </a:solidFill>
              </a:rPr>
              <a:t>//Should I include this line or no? @Tim</a:t>
            </a:r>
          </a:p>
          <a:p>
            <a:pPr lvl="2"/>
            <a:r>
              <a:rPr lang="en-US" dirty="0"/>
              <a:t>One uniform symbol per token</a:t>
            </a:r>
          </a:p>
          <a:p>
            <a:pPr lvl="2"/>
            <a:r>
              <a:rPr lang="en-US" dirty="0"/>
              <a:t>Each uniform symbol contains the table the token is a member of and the corresponding index</a:t>
            </a:r>
          </a:p>
          <a:p>
            <a:pPr marL="0" indent="0">
              <a:buNone/>
            </a:pP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6AA5061-B7DA-054D-B56A-C3BDF0A44EDF}" type="slidenum">
              <a:rPr lang="en-US" smtClean="0"/>
              <a:t>9</a:t>
            </a:fld>
            <a:endParaRPr lang="en-US"/>
          </a:p>
        </p:txBody>
      </p:sp>
    </p:spTree>
    <p:extLst>
      <p:ext uri="{BB962C8B-B14F-4D97-AF65-F5344CB8AC3E}">
        <p14:creationId xmlns:p14="http://schemas.microsoft.com/office/powerpoint/2010/main" val="280002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 the process from assembly language to machine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Takes </a:t>
            </a:r>
            <a:r>
              <a:rPr lang="en-US" sz="1200" dirty="0" err="1">
                <a:latin typeface="Courier" pitchFamily="2" charset="0"/>
                <a:cs typeface="Calibri" panose="020F0502020204030204" pitchFamily="34" charset="0"/>
              </a:rPr>
              <a:t>hello.s</a:t>
            </a:r>
            <a:r>
              <a:rPr lang="en-US" sz="1200" dirty="0">
                <a:cs typeface="Calibri" panose="020F0502020204030204" pitchFamily="34" charset="0"/>
              </a:rPr>
              <a:t> and converts it into object code, </a:t>
            </a:r>
            <a:r>
              <a:rPr lang="en-US" sz="1200" dirty="0" err="1">
                <a:latin typeface="Courier" pitchFamily="2" charset="0"/>
                <a:cs typeface="Calibri" panose="020F0502020204030204" pitchFamily="34" charset="0"/>
              </a:rPr>
              <a:t>hello.o</a:t>
            </a:r>
            <a:endParaRPr lang="en-US" sz="1200" dirty="0">
              <a:latin typeface="Courier" pitchFamily="2"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a:p>
            <a:pPr marL="0" indent="0">
              <a:buNone/>
            </a:pPr>
            <a:r>
              <a:rPr lang="en-US" dirty="0"/>
              <a:t>Responsible for converting assembly language to machine language</a:t>
            </a:r>
          </a:p>
          <a:p>
            <a:pPr marL="0" indent="0">
              <a:buNone/>
            </a:pPr>
            <a:r>
              <a:rPr lang="en-US" dirty="0"/>
              <a:t>Like a compiler, as they both take a in some sort of language and produce executable code, but assembly are a bit more simplistic as they produce machine language</a:t>
            </a:r>
          </a:p>
          <a:p>
            <a:pPr marL="0" indent="0">
              <a:buNone/>
            </a:pPr>
            <a:r>
              <a:rPr lang="en-US" dirty="0"/>
              <a:t>Assembler can do</a:t>
            </a:r>
          </a:p>
          <a:p>
            <a:r>
              <a:rPr lang="en-US" dirty="0"/>
              <a:t>One pass: go through source code only once, but symbols that are used before being defined must include an “errata” at end of program to go back which tells </a:t>
            </a:r>
          </a:p>
          <a:p>
            <a:r>
              <a:rPr lang="en-US" dirty="0"/>
              <a:t>Two-pass: make two passes over the program because symbols can appear before they are defined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AA5061-B7DA-054D-B56A-C3BDF0A44EDF}" type="slidenum">
              <a:rPr lang="en-US" smtClean="0"/>
              <a:t>12</a:t>
            </a:fld>
            <a:endParaRPr lang="en-US"/>
          </a:p>
        </p:txBody>
      </p:sp>
    </p:spTree>
    <p:extLst>
      <p:ext uri="{BB962C8B-B14F-4D97-AF65-F5344CB8AC3E}">
        <p14:creationId xmlns:p14="http://schemas.microsoft.com/office/powerpoint/2010/main" val="3819664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E71A7C3-47CC-0145-B4EB-9841B4BC96E7}" type="datetime3">
              <a:rPr lang="en-US" smtClean="0"/>
              <a:t>24 February 2020</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3608054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38FB6C-3EF0-3F48-AAC0-95C169657D66}" type="datetime3">
              <a:rPr lang="en-US" smtClean="0"/>
              <a:t>24 February 2020</a:t>
            </a:fld>
            <a:endParaRPr lang="en-US"/>
          </a:p>
        </p:txBody>
      </p:sp>
      <p:sp>
        <p:nvSpPr>
          <p:cNvPr id="5" name="Footer Placeholder 4"/>
          <p:cNvSpPr>
            <a:spLocks noGrp="1"/>
          </p:cNvSpPr>
          <p:nvPr>
            <p:ph type="ftr" sz="quarter" idx="11"/>
          </p:nvPr>
        </p:nvSpPr>
        <p:spPr/>
        <p:txBody>
          <a:bodyPr/>
          <a:lstStyle/>
          <a:p>
            <a:r>
              <a:rPr lang="en-US"/>
              <a:t>© 2020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623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BDE15-08E6-3146-984B-EC9BD29038D3}" type="datetime3">
              <a:rPr lang="en-US" smtClean="0"/>
              <a:t>24 February 2020</a:t>
            </a:fld>
            <a:endParaRPr lang="en-US"/>
          </a:p>
        </p:txBody>
      </p:sp>
      <p:sp>
        <p:nvSpPr>
          <p:cNvPr id="5" name="Footer Placeholder 4"/>
          <p:cNvSpPr>
            <a:spLocks noGrp="1"/>
          </p:cNvSpPr>
          <p:nvPr>
            <p:ph type="ftr" sz="quarter" idx="11"/>
          </p:nvPr>
        </p:nvSpPr>
        <p:spPr/>
        <p:txBody>
          <a:bodyPr/>
          <a:lstStyle/>
          <a:p>
            <a:r>
              <a:rPr lang="en-US"/>
              <a:t>© 2020 Darrell Long</a:t>
            </a:r>
          </a:p>
        </p:txBody>
      </p:sp>
      <p:sp>
        <p:nvSpPr>
          <p:cNvPr id="6" name="Slide Number Placeholder 5"/>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97782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F4960B-3367-2D4D-A4C9-EEFC6C059117}" type="datetime3">
              <a:rPr lang="en-US" smtClean="0"/>
              <a:t>24 February 2020</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20756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167FB06-87ED-B942-B6D7-658A05EC79B9}" type="datetime3">
              <a:rPr lang="en-US" smtClean="0"/>
              <a:t>24 February 2020</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7408914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32CB1E-80F5-6349-8B7E-511EC3B4AC1D}" type="datetime3">
              <a:rPr lang="en-US" smtClean="0"/>
              <a:t>24 February 2020</a:t>
            </a:fld>
            <a:endParaRPr lang="en-US"/>
          </a:p>
        </p:txBody>
      </p:sp>
      <p:sp>
        <p:nvSpPr>
          <p:cNvPr id="9" name="Footer Placeholder 8"/>
          <p:cNvSpPr>
            <a:spLocks noGrp="1"/>
          </p:cNvSpPr>
          <p:nvPr>
            <p:ph type="ftr" sz="quarter" idx="11"/>
          </p:nvPr>
        </p:nvSpPr>
        <p:spPr/>
        <p:txBody>
          <a:bodyPr/>
          <a:lstStyle/>
          <a:p>
            <a:r>
              <a:rPr lang="en-US"/>
              <a:t>© 2020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13620677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F64132D-4A89-4641-AE16-96F9310F5673}" type="datetime3">
              <a:rPr lang="en-US" smtClean="0"/>
              <a:t>24 February 2020</a:t>
            </a:fld>
            <a:endParaRPr lang="en-US"/>
          </a:p>
        </p:txBody>
      </p:sp>
      <p:sp>
        <p:nvSpPr>
          <p:cNvPr id="8" name="Footer Placeholder 7"/>
          <p:cNvSpPr>
            <a:spLocks noGrp="1"/>
          </p:cNvSpPr>
          <p:nvPr>
            <p:ph type="ftr" sz="quarter" idx="11"/>
          </p:nvPr>
        </p:nvSpPr>
        <p:spPr/>
        <p:txBody>
          <a:bodyPr/>
          <a:lstStyle/>
          <a:p>
            <a:r>
              <a:rPr lang="en-US"/>
              <a:t>© 2020 Darrell Long</a:t>
            </a:r>
          </a:p>
        </p:txBody>
      </p:sp>
      <p:sp>
        <p:nvSpPr>
          <p:cNvPr id="9" name="Slide Number Placeholder 8"/>
          <p:cNvSpPr>
            <a:spLocks noGrp="1"/>
          </p:cNvSpPr>
          <p:nvPr>
            <p:ph type="sldNum" sz="quarter" idx="12"/>
          </p:nvPr>
        </p:nvSpPr>
        <p:spPr/>
        <p:txBody>
          <a:bodyPr/>
          <a:lstStyle/>
          <a:p>
            <a:fld id="{2B53914A-A650-CD49-87F6-05A19D95FB7C}"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52633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BD6AB3-C371-2848-9055-A54BDA92DAD8}" type="datetime3">
              <a:rPr lang="en-US" smtClean="0"/>
              <a:t>24 February 2020</a:t>
            </a:fld>
            <a:endParaRPr lang="en-US"/>
          </a:p>
        </p:txBody>
      </p:sp>
      <p:sp>
        <p:nvSpPr>
          <p:cNvPr id="4" name="Footer Placeholder 3"/>
          <p:cNvSpPr>
            <a:spLocks noGrp="1"/>
          </p:cNvSpPr>
          <p:nvPr>
            <p:ph type="ftr" sz="quarter" idx="11"/>
          </p:nvPr>
        </p:nvSpPr>
        <p:spPr/>
        <p:txBody>
          <a:bodyPr/>
          <a:lstStyle/>
          <a:p>
            <a:r>
              <a:rPr lang="en-US"/>
              <a:t>© 2020 Darrell Long</a:t>
            </a:r>
          </a:p>
        </p:txBody>
      </p:sp>
      <p:sp>
        <p:nvSpPr>
          <p:cNvPr id="5" name="Slide Number Placeholder 4"/>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82473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14732-0D74-C643-B206-097E5D7A6385}" type="datetime3">
              <a:rPr lang="en-US" smtClean="0"/>
              <a:t>24 February 2020</a:t>
            </a:fld>
            <a:endParaRPr lang="en-US"/>
          </a:p>
        </p:txBody>
      </p:sp>
      <p:sp>
        <p:nvSpPr>
          <p:cNvPr id="3" name="Footer Placeholder 2"/>
          <p:cNvSpPr>
            <a:spLocks noGrp="1"/>
          </p:cNvSpPr>
          <p:nvPr>
            <p:ph type="ftr" sz="quarter" idx="11"/>
          </p:nvPr>
        </p:nvSpPr>
        <p:spPr/>
        <p:txBody>
          <a:bodyPr/>
          <a:lstStyle/>
          <a:p>
            <a:r>
              <a:rPr lang="en-US"/>
              <a:t>© 2020 Darrell Long</a:t>
            </a:r>
          </a:p>
        </p:txBody>
      </p:sp>
      <p:sp>
        <p:nvSpPr>
          <p:cNvPr id="4" name="Slide Number Placeholder 3"/>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6517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0A6598E-D0EF-BC40-9043-EAB0DC7F09E0}" type="datetime3">
              <a:rPr lang="en-US" smtClean="0"/>
              <a:t>24 February 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2020 Darrell Long</a:t>
            </a:r>
          </a:p>
        </p:txBody>
      </p:sp>
      <p:sp>
        <p:nvSpPr>
          <p:cNvPr id="11" name="Slide Number Placeholder 10"/>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35250548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A7F5159-7F04-9B40-AEEF-CD83CACACB73}" type="datetime3">
              <a:rPr lang="en-US" smtClean="0"/>
              <a:t>24 February 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 2020 Darrell Long</a:t>
            </a:r>
          </a:p>
        </p:txBody>
      </p:sp>
      <p:sp>
        <p:nvSpPr>
          <p:cNvPr id="10" name="Slide Number Placeholder 9"/>
          <p:cNvSpPr>
            <a:spLocks noGrp="1"/>
          </p:cNvSpPr>
          <p:nvPr>
            <p:ph type="sldNum" sz="quarter" idx="12"/>
          </p:nvPr>
        </p:nvSpPr>
        <p:spPr/>
        <p:txBody>
          <a:bodyPr/>
          <a:lstStyle/>
          <a:p>
            <a:fld id="{2B53914A-A650-CD49-87F6-05A19D95FB7C}" type="slidenum">
              <a:rPr lang="en-US" smtClean="0"/>
              <a:t>‹#›</a:t>
            </a:fld>
            <a:endParaRPr lang="en-US"/>
          </a:p>
        </p:txBody>
      </p:sp>
    </p:spTree>
    <p:extLst>
      <p:ext uri="{BB962C8B-B14F-4D97-AF65-F5344CB8AC3E}">
        <p14:creationId xmlns:p14="http://schemas.microsoft.com/office/powerpoint/2010/main" val="2737531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D8F2DAF-546A-4A4A-9960-0F996776AFED}" type="datetime3">
              <a:rPr lang="en-US" smtClean="0"/>
              <a:t>24 February 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a:t>© 2020 Darrell Long</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B53914A-A650-CD49-87F6-05A19D95FB7C}" type="slidenum">
              <a:rPr lang="en-US" smtClean="0"/>
              <a:t>‹#›</a:t>
            </a:fld>
            <a:endParaRPr lang="en-US"/>
          </a:p>
        </p:txBody>
      </p:sp>
    </p:spTree>
    <p:extLst>
      <p:ext uri="{BB962C8B-B14F-4D97-AF65-F5344CB8AC3E}">
        <p14:creationId xmlns:p14="http://schemas.microsoft.com/office/powerpoint/2010/main" val="288713454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Lst>
  <p:hf hdr="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9BF9-F7E8-4C42-9B6D-632B6EC14CD3}"/>
              </a:ext>
            </a:extLst>
          </p:cNvPr>
          <p:cNvSpPr>
            <a:spLocks noGrp="1"/>
          </p:cNvSpPr>
          <p:nvPr>
            <p:ph type="ctrTitle"/>
          </p:nvPr>
        </p:nvSpPr>
        <p:spPr>
          <a:xfrm>
            <a:off x="510667" y="2911199"/>
            <a:ext cx="4786591" cy="2447283"/>
          </a:xfrm>
        </p:spPr>
        <p:txBody>
          <a:bodyPr>
            <a:noAutofit/>
          </a:bodyPr>
          <a:lstStyle/>
          <a:p>
            <a:r>
              <a:rPr lang="en-US" sz="4400" dirty="0"/>
              <a:t>Innards</a:t>
            </a:r>
            <a:br>
              <a:rPr lang="en-US" sz="4400" dirty="0"/>
            </a:br>
            <a:r>
              <a:rPr lang="en-US" sz="4400" dirty="0"/>
              <a:t>of </a:t>
            </a:r>
            <a:br>
              <a:rPr lang="en-US" sz="4400" dirty="0"/>
            </a:br>
            <a:r>
              <a:rPr lang="en-US" sz="4400" dirty="0"/>
              <a:t>Language Translators</a:t>
            </a:r>
          </a:p>
        </p:txBody>
      </p:sp>
      <p:sp>
        <p:nvSpPr>
          <p:cNvPr id="3" name="Subtitle 2">
            <a:extLst>
              <a:ext uri="{FF2B5EF4-FFF2-40B4-BE49-F238E27FC236}">
                <a16:creationId xmlns:a16="http://schemas.microsoft.com/office/drawing/2014/main" id="{9A5B84BA-4FDA-A54B-A933-FA319B6AEA0C}"/>
              </a:ext>
            </a:extLst>
          </p:cNvPr>
          <p:cNvSpPr>
            <a:spLocks noGrp="1"/>
          </p:cNvSpPr>
          <p:nvPr>
            <p:ph type="subTitle" idx="1"/>
          </p:nvPr>
        </p:nvSpPr>
        <p:spPr>
          <a:xfrm>
            <a:off x="1572540" y="2074241"/>
            <a:ext cx="2662844" cy="836958"/>
          </a:xfrm>
        </p:spPr>
        <p:txBody>
          <a:bodyPr>
            <a:normAutofit/>
          </a:bodyPr>
          <a:lstStyle/>
          <a:p>
            <a:r>
              <a:rPr lang="en-US" dirty="0"/>
              <a:t>Prof. Darrell Long </a:t>
            </a:r>
          </a:p>
          <a:p>
            <a:r>
              <a:rPr lang="en-US" dirty="0"/>
              <a:t>CSE 13S</a:t>
            </a:r>
          </a:p>
        </p:txBody>
      </p:sp>
      <p:pic>
        <p:nvPicPr>
          <p:cNvPr id="4" name="Picture 3">
            <a:extLst>
              <a:ext uri="{FF2B5EF4-FFF2-40B4-BE49-F238E27FC236}">
                <a16:creationId xmlns:a16="http://schemas.microsoft.com/office/drawing/2014/main" id="{61B2C341-4FD9-9A4B-B5C2-B941AEB08DC8}"/>
              </a:ext>
            </a:extLst>
          </p:cNvPr>
          <p:cNvPicPr>
            <a:picLocks noChangeAspect="1"/>
          </p:cNvPicPr>
          <p:nvPr/>
        </p:nvPicPr>
        <p:blipFill>
          <a:blip r:embed="rId3"/>
          <a:stretch>
            <a:fillRect/>
          </a:stretch>
        </p:blipFill>
        <p:spPr>
          <a:xfrm>
            <a:off x="6096000" y="1098277"/>
            <a:ext cx="5347713" cy="4661445"/>
          </a:xfrm>
          <a:prstGeom prst="rect">
            <a:avLst/>
          </a:prstGeom>
        </p:spPr>
      </p:pic>
      <p:sp>
        <p:nvSpPr>
          <p:cNvPr id="5" name="Footer Placeholder 4">
            <a:extLst>
              <a:ext uri="{FF2B5EF4-FFF2-40B4-BE49-F238E27FC236}">
                <a16:creationId xmlns:a16="http://schemas.microsoft.com/office/drawing/2014/main" id="{142AAEF1-FDC5-DE49-B21C-5CDFF90C2D9E}"/>
              </a:ext>
            </a:extLst>
          </p:cNvPr>
          <p:cNvSpPr>
            <a:spLocks noGrp="1"/>
          </p:cNvSpPr>
          <p:nvPr>
            <p:ph type="ftr" sz="quarter" idx="11"/>
          </p:nvPr>
        </p:nvSpPr>
        <p:spPr>
          <a:xfrm>
            <a:off x="1397000" y="6279106"/>
            <a:ext cx="6324600" cy="320040"/>
          </a:xfrm>
        </p:spPr>
        <p:txBody>
          <a:bodyPr/>
          <a:lstStyle/>
          <a:p>
            <a:r>
              <a:rPr lang="en-US"/>
              <a:t>© 2020 Darrell Long</a:t>
            </a:r>
            <a:endParaRPr lang="en-US" dirty="0"/>
          </a:p>
        </p:txBody>
      </p:sp>
      <p:sp>
        <p:nvSpPr>
          <p:cNvPr id="6" name="Slide Number Placeholder 5">
            <a:extLst>
              <a:ext uri="{FF2B5EF4-FFF2-40B4-BE49-F238E27FC236}">
                <a16:creationId xmlns:a16="http://schemas.microsoft.com/office/drawing/2014/main" id="{B34F1230-132F-484B-8EE7-8B24860DD362}"/>
              </a:ext>
            </a:extLst>
          </p:cNvPr>
          <p:cNvSpPr>
            <a:spLocks noGrp="1"/>
          </p:cNvSpPr>
          <p:nvPr>
            <p:ph type="sldNum" sz="quarter" idx="12"/>
          </p:nvPr>
        </p:nvSpPr>
        <p:spPr/>
        <p:txBody>
          <a:bodyPr/>
          <a:lstStyle/>
          <a:p>
            <a:fld id="{2B53914A-A650-CD49-87F6-05A19D95FB7C}" type="slidenum">
              <a:rPr lang="en-US" smtClean="0"/>
              <a:t>1</a:t>
            </a:fld>
            <a:endParaRPr lang="en-US"/>
          </a:p>
        </p:txBody>
      </p:sp>
      <p:sp>
        <p:nvSpPr>
          <p:cNvPr id="7" name="Date Placeholder 6">
            <a:extLst>
              <a:ext uri="{FF2B5EF4-FFF2-40B4-BE49-F238E27FC236}">
                <a16:creationId xmlns:a16="http://schemas.microsoft.com/office/drawing/2014/main" id="{5CCF5C45-9650-5E46-925F-94B13FF17B45}"/>
              </a:ext>
            </a:extLst>
          </p:cNvPr>
          <p:cNvSpPr>
            <a:spLocks noGrp="1"/>
          </p:cNvSpPr>
          <p:nvPr>
            <p:ph type="dt" sz="half" idx="10"/>
          </p:nvPr>
        </p:nvSpPr>
        <p:spPr/>
        <p:txBody>
          <a:bodyPr/>
          <a:lstStyle/>
          <a:p>
            <a:fld id="{D7339238-71D2-1143-A78A-AB9F1475DF3C}" type="datetime3">
              <a:rPr lang="en-US" smtClean="0"/>
              <a:t>24 February 2020</a:t>
            </a:fld>
            <a:endParaRPr lang="en-US"/>
          </a:p>
        </p:txBody>
      </p:sp>
    </p:spTree>
    <p:extLst>
      <p:ext uri="{BB962C8B-B14F-4D97-AF65-F5344CB8AC3E}">
        <p14:creationId xmlns:p14="http://schemas.microsoft.com/office/powerpoint/2010/main" val="4287008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863BF4C-F3B6-2149-BFD6-80EB271DFDA6}"/>
              </a:ext>
            </a:extLst>
          </p:cNvPr>
          <p:cNvSpPr/>
          <p:nvPr/>
        </p:nvSpPr>
        <p:spPr>
          <a:xfrm>
            <a:off x="9587223" y="588709"/>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E608A0-EDDF-DE40-9BA0-604E0FD55449}"/>
              </a:ext>
            </a:extLst>
          </p:cNvPr>
          <p:cNvSpPr>
            <a:spLocks noGrp="1"/>
          </p:cNvSpPr>
          <p:nvPr>
            <p:ph type="title"/>
          </p:nvPr>
        </p:nvSpPr>
        <p:spPr>
          <a:xfrm>
            <a:off x="573232" y="248865"/>
            <a:ext cx="5655716" cy="915819"/>
          </a:xfrm>
        </p:spPr>
        <p:txBody>
          <a:bodyPr>
            <a:normAutofit fontScale="90000"/>
          </a:bodyPr>
          <a:lstStyle/>
          <a:p>
            <a:r>
              <a:rPr lang="en-US" dirty="0"/>
              <a:t>Parse Trees and </a:t>
            </a:r>
            <a:br>
              <a:rPr lang="en-US" dirty="0"/>
            </a:br>
            <a:r>
              <a:rPr lang="en-US" dirty="0"/>
              <a:t>E-T-F Grammar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33FD3-3BF1-5E49-B634-DA1FA826710C}"/>
                  </a:ext>
                </a:extLst>
              </p:cNvPr>
              <p:cNvSpPr>
                <a:spLocks noGrp="1"/>
              </p:cNvSpPr>
              <p:nvPr>
                <p:ph idx="1"/>
              </p:nvPr>
            </p:nvSpPr>
            <p:spPr>
              <a:xfrm>
                <a:off x="316501" y="1327233"/>
                <a:ext cx="6123355" cy="4713765"/>
              </a:xfrm>
            </p:spPr>
            <p:txBody>
              <a:bodyPr>
                <a:normAutofit fontScale="85000" lnSpcReduction="10000"/>
              </a:bodyPr>
              <a:lstStyle/>
              <a:p>
                <a:r>
                  <a:rPr lang="en-US" dirty="0"/>
                  <a:t>Completed during the Syntax Analysis phase</a:t>
                </a:r>
              </a:p>
              <a:p>
                <a:pPr lvl="1"/>
                <a:r>
                  <a:rPr lang="en-US" dirty="0"/>
                  <a:t>Based on CFG (Context Free Grammar) from language</a:t>
                </a:r>
              </a:p>
              <a:p>
                <a:pPr lvl="1"/>
                <a:r>
                  <a:rPr lang="en-US" dirty="0"/>
                  <a:t>Parse Tree generated, used to check if an expression is syntactically correct </a:t>
                </a:r>
              </a:p>
              <a:p>
                <a:r>
                  <a:rPr lang="en-US" dirty="0"/>
                  <a:t>Example Grammar:</a:t>
                </a:r>
              </a:p>
              <a:p>
                <a:pPr marL="228600" lvl="1" indent="0">
                  <a:buNone/>
                </a:pPr>
                <a:r>
                  <a:rPr lang="en-US" dirty="0"/>
                  <a:t>S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E</a:t>
                </a:r>
              </a:p>
              <a:p>
                <a:pPr marL="228600" lvl="1" indent="0">
                  <a:buNone/>
                </a:pPr>
                <a:r>
                  <a:rPr lang="en-US" dirty="0"/>
                  <a:t>E </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 E + T</a:t>
                </a:r>
              </a:p>
              <a:p>
                <a:pPr marL="228600" lvl="1" indent="0">
                  <a:buNone/>
                </a:pPr>
                <a:r>
                  <a:rPr lang="en-US" dirty="0"/>
                  <a:t>     | E – T</a:t>
                </a:r>
              </a:p>
              <a:p>
                <a:pPr marL="228600" lvl="1" indent="0">
                  <a:buNone/>
                </a:pPr>
                <a:r>
                  <a:rPr lang="en-US" dirty="0"/>
                  <a:t>     | T</a:t>
                </a:r>
              </a:p>
              <a:p>
                <a:pPr marL="228600" lvl="1" indent="0">
                  <a:buNone/>
                </a:pPr>
                <a:r>
                  <a:rPr lang="en-US" dirty="0"/>
                  <a:t>T</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oMath>
                </a14:m>
                <a:r>
                  <a:rPr lang="en-US" dirty="0"/>
                  <a:t> 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oMath>
                </a14:m>
                <a:r>
                  <a:rPr lang="en-US" dirty="0"/>
                  <a:t> F</a:t>
                </a:r>
              </a:p>
              <a:p>
                <a:pPr marL="228600" lvl="1" indent="0">
                  <a:buNone/>
                </a:pPr>
                <a:r>
                  <a:rPr lang="en-US" dirty="0"/>
                  <a:t>     | F</a:t>
                </a:r>
              </a:p>
              <a:p>
                <a:pPr marL="228600" lvl="1" indent="0">
                  <a:buNone/>
                </a:pPr>
                <a:r>
                  <a:rPr lang="en-US" dirty="0"/>
                  <a:t>F </a:t>
                </a:r>
                <a14:m>
                  <m:oMath xmlns:m="http://schemas.openxmlformats.org/officeDocument/2006/math">
                    <m:r>
                      <a:rPr lang="en-US" i="1" dirty="0">
                        <a:latin typeface="Cambria Math" panose="02040503050406030204" pitchFamily="18" charset="0"/>
                        <a:ea typeface="Cambria Math" panose="02040503050406030204" pitchFamily="18" charset="0"/>
                      </a:rPr>
                      <m:t>→</m:t>
                    </m:r>
                    <m:r>
                      <m:rPr>
                        <m:nor/>
                      </m:rPr>
                      <a:rPr lang="en-US" dirty="0"/>
                      <m:t>( </m:t>
                    </m:r>
                    <m:r>
                      <m:rPr>
                        <m:nor/>
                      </m:rPr>
                      <a:rPr lang="en-US" dirty="0"/>
                      <m:t>E</m:t>
                    </m:r>
                    <m:r>
                      <m:rPr>
                        <m:nor/>
                      </m:rPr>
                      <a:rPr lang="en-US" dirty="0"/>
                      <m:t> )</m:t>
                    </m:r>
                  </m:oMath>
                </a14:m>
                <a:r>
                  <a:rPr lang="en-US" dirty="0"/>
                  <a:t> | Number | Variable</a:t>
                </a:r>
              </a:p>
              <a:p>
                <a:r>
                  <a:rPr lang="en-US" dirty="0"/>
                  <a:t>Let’s try parsing 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2 + 3</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4 + 5 into a tree </a:t>
                </a:r>
              </a:p>
              <a:p>
                <a:pPr lvl="1"/>
                <a:r>
                  <a:rPr lang="en-US" dirty="0"/>
                  <a:t>How would this look compared to the parse tree generated for </a:t>
                </a:r>
                <a:br>
                  <a:rPr lang="en-US" dirty="0"/>
                </a:br>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 2) + 3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(4 + 5)?</a:t>
                </a:r>
              </a:p>
            </p:txBody>
          </p:sp>
        </mc:Choice>
        <mc:Fallback xmlns="">
          <p:sp>
            <p:nvSpPr>
              <p:cNvPr id="3" name="Content Placeholder 2">
                <a:extLst>
                  <a:ext uri="{FF2B5EF4-FFF2-40B4-BE49-F238E27FC236}">
                    <a16:creationId xmlns:a16="http://schemas.microsoft.com/office/drawing/2014/main" id="{F2733FD3-3BF1-5E49-B634-DA1FA826710C}"/>
                  </a:ext>
                </a:extLst>
              </p:cNvPr>
              <p:cNvSpPr>
                <a:spLocks noGrp="1" noRot="1" noChangeAspect="1" noMove="1" noResize="1" noEditPoints="1" noAdjustHandles="1" noChangeArrowheads="1" noChangeShapeType="1" noTextEdit="1"/>
              </p:cNvSpPr>
              <p:nvPr>
                <p:ph idx="1"/>
              </p:nvPr>
            </p:nvSpPr>
            <p:spPr>
              <a:xfrm>
                <a:off x="316501" y="1327233"/>
                <a:ext cx="6123355" cy="4713765"/>
              </a:xfrm>
              <a:blipFill>
                <a:blip r:embed="rId2"/>
                <a:stretch>
                  <a:fillRect l="-207" t="-5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B14D2D-7391-6240-ABC0-611D6089C1CF}"/>
              </a:ext>
            </a:extLst>
          </p:cNvPr>
          <p:cNvSpPr>
            <a:spLocks noGrp="1"/>
          </p:cNvSpPr>
          <p:nvPr>
            <p:ph type="dt" sz="half" idx="10"/>
          </p:nvPr>
        </p:nvSpPr>
        <p:spPr>
          <a:xfrm>
            <a:off x="1149588" y="6405811"/>
            <a:ext cx="2753746" cy="323968"/>
          </a:xfrm>
        </p:spPr>
        <p:txBody>
          <a:bodyPr/>
          <a:lstStyle/>
          <a:p>
            <a:fld id="{71F4960B-3367-2D4D-A4C9-EEFC6C059117}" type="datetime3">
              <a:rPr lang="en-US" smtClean="0"/>
              <a:t>24 February 2020</a:t>
            </a:fld>
            <a:endParaRPr lang="en-US" dirty="0"/>
          </a:p>
        </p:txBody>
      </p:sp>
      <p:sp>
        <p:nvSpPr>
          <p:cNvPr id="5" name="Footer Placeholder 4">
            <a:extLst>
              <a:ext uri="{FF2B5EF4-FFF2-40B4-BE49-F238E27FC236}">
                <a16:creationId xmlns:a16="http://schemas.microsoft.com/office/drawing/2014/main" id="{AD3FD060-BB30-5241-BBB7-E8BD4004C460}"/>
              </a:ext>
            </a:extLst>
          </p:cNvPr>
          <p:cNvSpPr>
            <a:spLocks noGrp="1"/>
          </p:cNvSpPr>
          <p:nvPr>
            <p:ph type="ftr" sz="quarter" idx="11"/>
          </p:nvPr>
        </p:nvSpPr>
        <p:spPr>
          <a:xfrm>
            <a:off x="430156" y="6384915"/>
            <a:ext cx="5901189" cy="320040"/>
          </a:xfrm>
        </p:spPr>
        <p:txBody>
          <a:bodyPr/>
          <a:lstStyle/>
          <a:p>
            <a:r>
              <a:rPr lang="en-US" dirty="0"/>
              <a:t>© 2020 Darrell Long</a:t>
            </a:r>
          </a:p>
        </p:txBody>
      </p:sp>
      <p:sp>
        <p:nvSpPr>
          <p:cNvPr id="6" name="Slide Number Placeholder 5">
            <a:extLst>
              <a:ext uri="{FF2B5EF4-FFF2-40B4-BE49-F238E27FC236}">
                <a16:creationId xmlns:a16="http://schemas.microsoft.com/office/drawing/2014/main" id="{8CE55A16-8A69-1A45-A701-2DE40C073B23}"/>
              </a:ext>
            </a:extLst>
          </p:cNvPr>
          <p:cNvSpPr>
            <a:spLocks noGrp="1"/>
          </p:cNvSpPr>
          <p:nvPr>
            <p:ph type="sldNum" sz="quarter" idx="12"/>
          </p:nvPr>
        </p:nvSpPr>
        <p:spPr>
          <a:xfrm>
            <a:off x="11381260" y="6338243"/>
            <a:ext cx="365760" cy="365760"/>
          </a:xfrm>
        </p:spPr>
        <p:txBody>
          <a:bodyPr/>
          <a:lstStyle/>
          <a:p>
            <a:fld id="{2B53914A-A650-CD49-87F6-05A19D95FB7C}" type="slidenum">
              <a:rPr lang="en-US" smtClean="0"/>
              <a:t>10</a:t>
            </a:fld>
            <a:endParaRPr lang="en-US" dirty="0"/>
          </a:p>
        </p:txBody>
      </p:sp>
      <p:sp>
        <p:nvSpPr>
          <p:cNvPr id="9" name="Oval 8">
            <a:extLst>
              <a:ext uri="{FF2B5EF4-FFF2-40B4-BE49-F238E27FC236}">
                <a16:creationId xmlns:a16="http://schemas.microsoft.com/office/drawing/2014/main" id="{3A747F7E-37A6-0E48-966E-9C52C530D00A}"/>
              </a:ext>
            </a:extLst>
          </p:cNvPr>
          <p:cNvSpPr/>
          <p:nvPr/>
        </p:nvSpPr>
        <p:spPr>
          <a:xfrm>
            <a:off x="10961099" y="2839592"/>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F842E5-D8F9-1D40-B614-5422C6FE9DCD}"/>
              </a:ext>
            </a:extLst>
          </p:cNvPr>
          <p:cNvSpPr txBox="1"/>
          <p:nvPr/>
        </p:nvSpPr>
        <p:spPr>
          <a:xfrm>
            <a:off x="11022411" y="3097366"/>
            <a:ext cx="844544" cy="369332"/>
          </a:xfrm>
          <a:prstGeom prst="rect">
            <a:avLst/>
          </a:prstGeom>
          <a:noFill/>
        </p:spPr>
        <p:txBody>
          <a:bodyPr wrap="square" rtlCol="0">
            <a:spAutoFit/>
          </a:bodyPr>
          <a:lstStyle/>
          <a:p>
            <a:r>
              <a:rPr lang="en-US" dirty="0"/>
              <a:t>Num 5</a:t>
            </a:r>
          </a:p>
        </p:txBody>
      </p:sp>
      <p:sp>
        <p:nvSpPr>
          <p:cNvPr id="75" name="TextBox 74">
            <a:extLst>
              <a:ext uri="{FF2B5EF4-FFF2-40B4-BE49-F238E27FC236}">
                <a16:creationId xmlns:a16="http://schemas.microsoft.com/office/drawing/2014/main" id="{583BF50F-E19D-D349-87BD-DBC2C4DA905F}"/>
              </a:ext>
            </a:extLst>
          </p:cNvPr>
          <p:cNvSpPr txBox="1"/>
          <p:nvPr/>
        </p:nvSpPr>
        <p:spPr>
          <a:xfrm>
            <a:off x="9687217" y="645061"/>
            <a:ext cx="300082" cy="369332"/>
          </a:xfrm>
          <a:prstGeom prst="rect">
            <a:avLst/>
          </a:prstGeom>
          <a:noFill/>
        </p:spPr>
        <p:txBody>
          <a:bodyPr wrap="square" rtlCol="0">
            <a:spAutoFit/>
          </a:bodyPr>
          <a:lstStyle/>
          <a:p>
            <a:r>
              <a:rPr lang="en-US" dirty="0"/>
              <a:t>E</a:t>
            </a:r>
          </a:p>
        </p:txBody>
      </p:sp>
      <p:sp>
        <p:nvSpPr>
          <p:cNvPr id="76" name="Oval 75">
            <a:extLst>
              <a:ext uri="{FF2B5EF4-FFF2-40B4-BE49-F238E27FC236}">
                <a16:creationId xmlns:a16="http://schemas.microsoft.com/office/drawing/2014/main" id="{E8F99FF0-DAF6-2D4A-84E2-C701F8B99400}"/>
              </a:ext>
            </a:extLst>
          </p:cNvPr>
          <p:cNvSpPr/>
          <p:nvPr/>
        </p:nvSpPr>
        <p:spPr>
          <a:xfrm>
            <a:off x="9588474"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FF289554-50DE-9242-B5D0-95C19EFCED53}"/>
              </a:ext>
            </a:extLst>
          </p:cNvPr>
          <p:cNvSpPr txBox="1"/>
          <p:nvPr/>
        </p:nvSpPr>
        <p:spPr>
          <a:xfrm>
            <a:off x="9675666" y="1353822"/>
            <a:ext cx="317179" cy="369332"/>
          </a:xfrm>
          <a:prstGeom prst="rect">
            <a:avLst/>
          </a:prstGeom>
          <a:noFill/>
        </p:spPr>
        <p:txBody>
          <a:bodyPr wrap="square" rtlCol="0">
            <a:spAutoFit/>
          </a:bodyPr>
          <a:lstStyle/>
          <a:p>
            <a:r>
              <a:rPr lang="en-US" dirty="0"/>
              <a:t>+</a:t>
            </a:r>
          </a:p>
        </p:txBody>
      </p:sp>
      <p:sp>
        <p:nvSpPr>
          <p:cNvPr id="78" name="Oval 77">
            <a:extLst>
              <a:ext uri="{FF2B5EF4-FFF2-40B4-BE49-F238E27FC236}">
                <a16:creationId xmlns:a16="http://schemas.microsoft.com/office/drawing/2014/main" id="{4F0C0CED-E0E5-B945-8E89-21C8138A29E8}"/>
              </a:ext>
            </a:extLst>
          </p:cNvPr>
          <p:cNvSpPr/>
          <p:nvPr/>
        </p:nvSpPr>
        <p:spPr>
          <a:xfrm>
            <a:off x="11181723" y="135620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6AA57243-8077-2049-A125-89D0DD9607F6}"/>
              </a:ext>
            </a:extLst>
          </p:cNvPr>
          <p:cNvSpPr txBox="1"/>
          <p:nvPr/>
        </p:nvSpPr>
        <p:spPr>
          <a:xfrm>
            <a:off x="11281717" y="1412552"/>
            <a:ext cx="324128" cy="369332"/>
          </a:xfrm>
          <a:prstGeom prst="rect">
            <a:avLst/>
          </a:prstGeom>
          <a:noFill/>
        </p:spPr>
        <p:txBody>
          <a:bodyPr wrap="none" rtlCol="0">
            <a:spAutoFit/>
          </a:bodyPr>
          <a:lstStyle/>
          <a:p>
            <a:r>
              <a:rPr lang="en-US" dirty="0"/>
              <a:t>T</a:t>
            </a:r>
          </a:p>
        </p:txBody>
      </p:sp>
      <p:sp>
        <p:nvSpPr>
          <p:cNvPr id="80" name="Oval 79">
            <a:extLst>
              <a:ext uri="{FF2B5EF4-FFF2-40B4-BE49-F238E27FC236}">
                <a16:creationId xmlns:a16="http://schemas.microsoft.com/office/drawing/2014/main" id="{8F573FA4-18BB-3C4D-8F1A-1031D9338F33}"/>
              </a:ext>
            </a:extLst>
          </p:cNvPr>
          <p:cNvSpPr/>
          <p:nvPr/>
        </p:nvSpPr>
        <p:spPr>
          <a:xfrm>
            <a:off x="8112900" y="129747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8DB359F3-9AB7-5149-B9D4-5AC826F1E609}"/>
              </a:ext>
            </a:extLst>
          </p:cNvPr>
          <p:cNvSpPr txBox="1"/>
          <p:nvPr/>
        </p:nvSpPr>
        <p:spPr>
          <a:xfrm>
            <a:off x="8216028" y="1353407"/>
            <a:ext cx="395692" cy="646331"/>
          </a:xfrm>
          <a:prstGeom prst="rect">
            <a:avLst/>
          </a:prstGeom>
          <a:noFill/>
        </p:spPr>
        <p:txBody>
          <a:bodyPr wrap="square" rtlCol="0">
            <a:spAutoFit/>
          </a:bodyPr>
          <a:lstStyle/>
          <a:p>
            <a:r>
              <a:rPr lang="en-US" dirty="0"/>
              <a:t>E	</a:t>
            </a:r>
          </a:p>
        </p:txBody>
      </p:sp>
      <p:sp>
        <p:nvSpPr>
          <p:cNvPr id="82" name="Oval 81">
            <a:extLst>
              <a:ext uri="{FF2B5EF4-FFF2-40B4-BE49-F238E27FC236}">
                <a16:creationId xmlns:a16="http://schemas.microsoft.com/office/drawing/2014/main" id="{FF17A20A-CF8A-4248-8D8B-EFE90A62C1B7}"/>
              </a:ext>
            </a:extLst>
          </p:cNvPr>
          <p:cNvSpPr/>
          <p:nvPr/>
        </p:nvSpPr>
        <p:spPr>
          <a:xfrm>
            <a:off x="11170476" y="207442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98E13E2A-7AB3-FF4A-82B5-54E67A364EDD}"/>
              </a:ext>
            </a:extLst>
          </p:cNvPr>
          <p:cNvSpPr txBox="1"/>
          <p:nvPr/>
        </p:nvSpPr>
        <p:spPr>
          <a:xfrm>
            <a:off x="11270470" y="2130772"/>
            <a:ext cx="293670" cy="369332"/>
          </a:xfrm>
          <a:prstGeom prst="rect">
            <a:avLst/>
          </a:prstGeom>
          <a:noFill/>
        </p:spPr>
        <p:txBody>
          <a:bodyPr wrap="none" rtlCol="0">
            <a:spAutoFit/>
          </a:bodyPr>
          <a:lstStyle/>
          <a:p>
            <a:r>
              <a:rPr lang="en-US" dirty="0"/>
              <a:t>F</a:t>
            </a:r>
          </a:p>
        </p:txBody>
      </p:sp>
      <p:sp>
        <p:nvSpPr>
          <p:cNvPr id="86" name="Oval 85">
            <a:extLst>
              <a:ext uri="{FF2B5EF4-FFF2-40B4-BE49-F238E27FC236}">
                <a16:creationId xmlns:a16="http://schemas.microsoft.com/office/drawing/2014/main" id="{84743B37-76C2-9746-AE57-677163F92B24}"/>
              </a:ext>
            </a:extLst>
          </p:cNvPr>
          <p:cNvSpPr/>
          <p:nvPr/>
        </p:nvSpPr>
        <p:spPr>
          <a:xfrm>
            <a:off x="6913256" y="2060293"/>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8532090-9C86-C443-BEB2-07CD38702A8E}"/>
              </a:ext>
            </a:extLst>
          </p:cNvPr>
          <p:cNvSpPr txBox="1"/>
          <p:nvPr/>
        </p:nvSpPr>
        <p:spPr>
          <a:xfrm>
            <a:off x="7013250" y="2116645"/>
            <a:ext cx="300082" cy="369332"/>
          </a:xfrm>
          <a:prstGeom prst="rect">
            <a:avLst/>
          </a:prstGeom>
          <a:noFill/>
        </p:spPr>
        <p:txBody>
          <a:bodyPr wrap="square" rtlCol="0">
            <a:spAutoFit/>
          </a:bodyPr>
          <a:lstStyle/>
          <a:p>
            <a:r>
              <a:rPr lang="en-US" dirty="0"/>
              <a:t>E</a:t>
            </a:r>
          </a:p>
        </p:txBody>
      </p:sp>
      <p:sp>
        <p:nvSpPr>
          <p:cNvPr id="88" name="Oval 87">
            <a:extLst>
              <a:ext uri="{FF2B5EF4-FFF2-40B4-BE49-F238E27FC236}">
                <a16:creationId xmlns:a16="http://schemas.microsoft.com/office/drawing/2014/main" id="{6E2690A2-EC77-B64F-B841-22E5E673DDEC}"/>
              </a:ext>
            </a:extLst>
          </p:cNvPr>
          <p:cNvSpPr/>
          <p:nvPr/>
        </p:nvSpPr>
        <p:spPr>
          <a:xfrm>
            <a:off x="9423466" y="206111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FD401BCF-ECE9-AD4A-B98F-475C52854110}"/>
              </a:ext>
            </a:extLst>
          </p:cNvPr>
          <p:cNvSpPr txBox="1"/>
          <p:nvPr/>
        </p:nvSpPr>
        <p:spPr>
          <a:xfrm>
            <a:off x="9523460" y="2117466"/>
            <a:ext cx="324128" cy="369332"/>
          </a:xfrm>
          <a:prstGeom prst="rect">
            <a:avLst/>
          </a:prstGeom>
          <a:noFill/>
        </p:spPr>
        <p:txBody>
          <a:bodyPr wrap="square" rtlCol="0">
            <a:spAutoFit/>
          </a:bodyPr>
          <a:lstStyle/>
          <a:p>
            <a:r>
              <a:rPr lang="en-US" dirty="0"/>
              <a:t>T</a:t>
            </a:r>
          </a:p>
        </p:txBody>
      </p:sp>
      <p:sp>
        <p:nvSpPr>
          <p:cNvPr id="94" name="Oval 93">
            <a:extLst>
              <a:ext uri="{FF2B5EF4-FFF2-40B4-BE49-F238E27FC236}">
                <a16:creationId xmlns:a16="http://schemas.microsoft.com/office/drawing/2014/main" id="{2FA5DABE-CE1C-044E-8BE9-7F0F16C03855}"/>
              </a:ext>
            </a:extLst>
          </p:cNvPr>
          <p:cNvSpPr/>
          <p:nvPr/>
        </p:nvSpPr>
        <p:spPr>
          <a:xfrm>
            <a:off x="8110067" y="205576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C08B976-B217-6146-98CC-F49E6948D5C2}"/>
              </a:ext>
            </a:extLst>
          </p:cNvPr>
          <p:cNvSpPr txBox="1"/>
          <p:nvPr/>
        </p:nvSpPr>
        <p:spPr>
          <a:xfrm>
            <a:off x="8215880" y="2104467"/>
            <a:ext cx="317179" cy="369332"/>
          </a:xfrm>
          <a:prstGeom prst="rect">
            <a:avLst/>
          </a:prstGeom>
          <a:noFill/>
        </p:spPr>
        <p:txBody>
          <a:bodyPr wrap="square" rtlCol="0">
            <a:spAutoFit/>
          </a:bodyPr>
          <a:lstStyle/>
          <a:p>
            <a:r>
              <a:rPr lang="en-US" dirty="0"/>
              <a:t>+</a:t>
            </a:r>
          </a:p>
        </p:txBody>
      </p:sp>
      <p:sp>
        <p:nvSpPr>
          <p:cNvPr id="106" name="Oval 105">
            <a:extLst>
              <a:ext uri="{FF2B5EF4-FFF2-40B4-BE49-F238E27FC236}">
                <a16:creationId xmlns:a16="http://schemas.microsoft.com/office/drawing/2014/main" id="{FECD49F6-8CEF-864F-9136-47CE2EA51062}"/>
              </a:ext>
            </a:extLst>
          </p:cNvPr>
          <p:cNvSpPr/>
          <p:nvPr/>
        </p:nvSpPr>
        <p:spPr>
          <a:xfrm>
            <a:off x="10181946" y="2761094"/>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E330C922-9549-D448-B666-D25DC2168E32}"/>
              </a:ext>
            </a:extLst>
          </p:cNvPr>
          <p:cNvSpPr txBox="1"/>
          <p:nvPr/>
        </p:nvSpPr>
        <p:spPr>
          <a:xfrm>
            <a:off x="10281940" y="2817446"/>
            <a:ext cx="293670" cy="369332"/>
          </a:xfrm>
          <a:prstGeom prst="rect">
            <a:avLst/>
          </a:prstGeom>
          <a:noFill/>
        </p:spPr>
        <p:txBody>
          <a:bodyPr wrap="square" rtlCol="0">
            <a:spAutoFit/>
          </a:bodyPr>
          <a:lstStyle/>
          <a:p>
            <a:r>
              <a:rPr lang="en-US" dirty="0"/>
              <a:t>F</a:t>
            </a:r>
          </a:p>
        </p:txBody>
      </p:sp>
      <p:sp>
        <p:nvSpPr>
          <p:cNvPr id="116" name="Oval 115">
            <a:extLst>
              <a:ext uri="{FF2B5EF4-FFF2-40B4-BE49-F238E27FC236}">
                <a16:creationId xmlns:a16="http://schemas.microsoft.com/office/drawing/2014/main" id="{7F172238-F091-3240-A90C-09398ABEC237}"/>
              </a:ext>
            </a:extLst>
          </p:cNvPr>
          <p:cNvSpPr/>
          <p:nvPr/>
        </p:nvSpPr>
        <p:spPr>
          <a:xfrm>
            <a:off x="9970598" y="34801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6E84FA-5AE3-1F4D-A070-61924E872624}"/>
              </a:ext>
            </a:extLst>
          </p:cNvPr>
          <p:cNvSpPr txBox="1"/>
          <p:nvPr/>
        </p:nvSpPr>
        <p:spPr>
          <a:xfrm>
            <a:off x="9987299" y="3745921"/>
            <a:ext cx="844544" cy="369332"/>
          </a:xfrm>
          <a:prstGeom prst="rect">
            <a:avLst/>
          </a:prstGeom>
          <a:noFill/>
        </p:spPr>
        <p:txBody>
          <a:bodyPr wrap="square" rtlCol="0">
            <a:spAutoFit/>
          </a:bodyPr>
          <a:lstStyle/>
          <a:p>
            <a:r>
              <a:rPr lang="en-US" dirty="0"/>
              <a:t>Num 4</a:t>
            </a:r>
          </a:p>
        </p:txBody>
      </p:sp>
      <p:sp>
        <p:nvSpPr>
          <p:cNvPr id="128" name="Oval 127">
            <a:extLst>
              <a:ext uri="{FF2B5EF4-FFF2-40B4-BE49-F238E27FC236}">
                <a16:creationId xmlns:a16="http://schemas.microsoft.com/office/drawing/2014/main" id="{2B4928FF-3FC3-6547-B9E7-55AE3A628D6A}"/>
              </a:ext>
            </a:extLst>
          </p:cNvPr>
          <p:cNvSpPr/>
          <p:nvPr/>
        </p:nvSpPr>
        <p:spPr>
          <a:xfrm>
            <a:off x="6907271" y="3637430"/>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6F0A6A8-2F7A-AC46-A296-D1653EE3241B}"/>
                  </a:ext>
                </a:extLst>
              </p:cNvPr>
              <p:cNvSpPr txBox="1"/>
              <p:nvPr/>
            </p:nvSpPr>
            <p:spPr>
              <a:xfrm>
                <a:off x="6986696" y="3676007"/>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29" name="TextBox 128">
                <a:extLst>
                  <a:ext uri="{FF2B5EF4-FFF2-40B4-BE49-F238E27FC236}">
                    <a16:creationId xmlns:a16="http://schemas.microsoft.com/office/drawing/2014/main" id="{06F0A6A8-2F7A-AC46-A296-D1653EE3241B}"/>
                  </a:ext>
                </a:extLst>
              </p:cNvPr>
              <p:cNvSpPr txBox="1">
                <a:spLocks noRot="1" noChangeAspect="1" noMove="1" noResize="1" noEditPoints="1" noAdjustHandles="1" noChangeArrowheads="1" noChangeShapeType="1" noTextEdit="1"/>
              </p:cNvSpPr>
              <p:nvPr/>
            </p:nvSpPr>
            <p:spPr>
              <a:xfrm>
                <a:off x="6986696" y="3676007"/>
                <a:ext cx="317179" cy="369332"/>
              </a:xfrm>
              <a:prstGeom prst="rect">
                <a:avLst/>
              </a:prstGeom>
              <a:blipFill>
                <a:blip r:embed="rId3"/>
                <a:stretch>
                  <a:fillRect/>
                </a:stretch>
              </a:blipFill>
            </p:spPr>
            <p:txBody>
              <a:bodyPr/>
              <a:lstStyle/>
              <a:p>
                <a:r>
                  <a:rPr lang="en-US">
                    <a:noFill/>
                  </a:rPr>
                  <a:t> </a:t>
                </a:r>
              </a:p>
            </p:txBody>
          </p:sp>
        </mc:Fallback>
      </mc:AlternateContent>
      <p:sp>
        <p:nvSpPr>
          <p:cNvPr id="131" name="Oval 130">
            <a:extLst>
              <a:ext uri="{FF2B5EF4-FFF2-40B4-BE49-F238E27FC236}">
                <a16:creationId xmlns:a16="http://schemas.microsoft.com/office/drawing/2014/main" id="{1E99DC95-F7EC-B040-9EE3-9D0925700ABA}"/>
              </a:ext>
            </a:extLst>
          </p:cNvPr>
          <p:cNvSpPr/>
          <p:nvPr/>
        </p:nvSpPr>
        <p:spPr>
          <a:xfrm>
            <a:off x="9418938" y="2760961"/>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E54E9D07-24EB-9B41-B842-0EF5558948BF}"/>
                  </a:ext>
                </a:extLst>
              </p:cNvPr>
              <p:cNvSpPr txBox="1"/>
              <p:nvPr/>
            </p:nvSpPr>
            <p:spPr>
              <a:xfrm>
                <a:off x="9506363" y="2824758"/>
                <a:ext cx="3171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32" name="TextBox 131">
                <a:extLst>
                  <a:ext uri="{FF2B5EF4-FFF2-40B4-BE49-F238E27FC236}">
                    <a16:creationId xmlns:a16="http://schemas.microsoft.com/office/drawing/2014/main" id="{E54E9D07-24EB-9B41-B842-0EF5558948BF}"/>
                  </a:ext>
                </a:extLst>
              </p:cNvPr>
              <p:cNvSpPr txBox="1">
                <a:spLocks noRot="1" noChangeAspect="1" noMove="1" noResize="1" noEditPoints="1" noAdjustHandles="1" noChangeArrowheads="1" noChangeShapeType="1" noTextEdit="1"/>
              </p:cNvSpPr>
              <p:nvPr/>
            </p:nvSpPr>
            <p:spPr>
              <a:xfrm>
                <a:off x="9506363" y="2824758"/>
                <a:ext cx="317179" cy="369332"/>
              </a:xfrm>
              <a:prstGeom prst="rect">
                <a:avLst/>
              </a:prstGeom>
              <a:blipFill>
                <a:blip r:embed="rId4"/>
                <a:stretch>
                  <a:fillRect/>
                </a:stretch>
              </a:blipFill>
            </p:spPr>
            <p:txBody>
              <a:bodyPr/>
              <a:lstStyle/>
              <a:p>
                <a:r>
                  <a:rPr lang="en-US">
                    <a:noFill/>
                  </a:rPr>
                  <a:t> </a:t>
                </a:r>
              </a:p>
            </p:txBody>
          </p:sp>
        </mc:Fallback>
      </mc:AlternateContent>
      <p:sp>
        <p:nvSpPr>
          <p:cNvPr id="133" name="Oval 132">
            <a:extLst>
              <a:ext uri="{FF2B5EF4-FFF2-40B4-BE49-F238E27FC236}">
                <a16:creationId xmlns:a16="http://schemas.microsoft.com/office/drawing/2014/main" id="{DDE677F4-528C-F54D-AAD9-2C2FF16D7F2B}"/>
              </a:ext>
            </a:extLst>
          </p:cNvPr>
          <p:cNvSpPr/>
          <p:nvPr/>
        </p:nvSpPr>
        <p:spPr>
          <a:xfrm>
            <a:off x="8677676" y="2762105"/>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97D762D9-72AF-744F-9155-159C613C24BD}"/>
              </a:ext>
            </a:extLst>
          </p:cNvPr>
          <p:cNvSpPr txBox="1"/>
          <p:nvPr/>
        </p:nvSpPr>
        <p:spPr>
          <a:xfrm>
            <a:off x="8777670" y="2818457"/>
            <a:ext cx="300082" cy="369332"/>
          </a:xfrm>
          <a:prstGeom prst="rect">
            <a:avLst/>
          </a:prstGeom>
          <a:noFill/>
        </p:spPr>
        <p:txBody>
          <a:bodyPr wrap="square" rtlCol="0">
            <a:spAutoFit/>
          </a:bodyPr>
          <a:lstStyle/>
          <a:p>
            <a:r>
              <a:rPr lang="en-US" dirty="0"/>
              <a:t>T</a:t>
            </a:r>
          </a:p>
        </p:txBody>
      </p:sp>
      <p:sp>
        <p:nvSpPr>
          <p:cNvPr id="141" name="Oval 140">
            <a:extLst>
              <a:ext uri="{FF2B5EF4-FFF2-40B4-BE49-F238E27FC236}">
                <a16:creationId xmlns:a16="http://schemas.microsoft.com/office/drawing/2014/main" id="{B8B0CF33-BEB2-574F-A85F-76399D11E224}"/>
              </a:ext>
            </a:extLst>
          </p:cNvPr>
          <p:cNvSpPr/>
          <p:nvPr/>
        </p:nvSpPr>
        <p:spPr>
          <a:xfrm>
            <a:off x="6044065" y="365214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a:extLst>
              <a:ext uri="{FF2B5EF4-FFF2-40B4-BE49-F238E27FC236}">
                <a16:creationId xmlns:a16="http://schemas.microsoft.com/office/drawing/2014/main" id="{89AD014D-C32F-3F44-A190-4FF8165CE880}"/>
              </a:ext>
            </a:extLst>
          </p:cNvPr>
          <p:cNvSpPr txBox="1"/>
          <p:nvPr/>
        </p:nvSpPr>
        <p:spPr>
          <a:xfrm>
            <a:off x="6144059" y="3708498"/>
            <a:ext cx="300082" cy="369332"/>
          </a:xfrm>
          <a:prstGeom prst="rect">
            <a:avLst/>
          </a:prstGeom>
          <a:noFill/>
        </p:spPr>
        <p:txBody>
          <a:bodyPr wrap="square" rtlCol="0">
            <a:spAutoFit/>
          </a:bodyPr>
          <a:lstStyle/>
          <a:p>
            <a:r>
              <a:rPr lang="en-US" dirty="0"/>
              <a:t>T</a:t>
            </a:r>
          </a:p>
        </p:txBody>
      </p:sp>
      <p:sp>
        <p:nvSpPr>
          <p:cNvPr id="143" name="Oval 142">
            <a:extLst>
              <a:ext uri="{FF2B5EF4-FFF2-40B4-BE49-F238E27FC236}">
                <a16:creationId xmlns:a16="http://schemas.microsoft.com/office/drawing/2014/main" id="{591143B7-0DA2-B14F-B6B2-72873545666D}"/>
              </a:ext>
            </a:extLst>
          </p:cNvPr>
          <p:cNvSpPr/>
          <p:nvPr/>
        </p:nvSpPr>
        <p:spPr>
          <a:xfrm>
            <a:off x="6043375" y="4305038"/>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TextBox 143">
            <a:extLst>
              <a:ext uri="{FF2B5EF4-FFF2-40B4-BE49-F238E27FC236}">
                <a16:creationId xmlns:a16="http://schemas.microsoft.com/office/drawing/2014/main" id="{6ACA4F91-9174-9649-8834-B3EB1CD4D4CD}"/>
              </a:ext>
            </a:extLst>
          </p:cNvPr>
          <p:cNvSpPr txBox="1"/>
          <p:nvPr/>
        </p:nvSpPr>
        <p:spPr>
          <a:xfrm>
            <a:off x="6143369" y="4361390"/>
            <a:ext cx="324128" cy="369332"/>
          </a:xfrm>
          <a:prstGeom prst="rect">
            <a:avLst/>
          </a:prstGeom>
          <a:noFill/>
        </p:spPr>
        <p:txBody>
          <a:bodyPr wrap="square" rtlCol="0">
            <a:spAutoFit/>
          </a:bodyPr>
          <a:lstStyle/>
          <a:p>
            <a:r>
              <a:rPr lang="en-US" dirty="0"/>
              <a:t>F</a:t>
            </a:r>
          </a:p>
        </p:txBody>
      </p:sp>
      <p:sp>
        <p:nvSpPr>
          <p:cNvPr id="147" name="Oval 146">
            <a:extLst>
              <a:ext uri="{FF2B5EF4-FFF2-40B4-BE49-F238E27FC236}">
                <a16:creationId xmlns:a16="http://schemas.microsoft.com/office/drawing/2014/main" id="{B41AC406-CE3A-6941-8798-331F78121674}"/>
              </a:ext>
            </a:extLst>
          </p:cNvPr>
          <p:cNvSpPr/>
          <p:nvPr/>
        </p:nvSpPr>
        <p:spPr>
          <a:xfrm>
            <a:off x="5836210" y="49859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B64F73AA-A860-E742-B02E-A62402193B98}"/>
              </a:ext>
            </a:extLst>
          </p:cNvPr>
          <p:cNvSpPr txBox="1"/>
          <p:nvPr/>
        </p:nvSpPr>
        <p:spPr>
          <a:xfrm>
            <a:off x="5890869" y="5234626"/>
            <a:ext cx="844544" cy="369332"/>
          </a:xfrm>
          <a:prstGeom prst="rect">
            <a:avLst/>
          </a:prstGeom>
          <a:noFill/>
        </p:spPr>
        <p:txBody>
          <a:bodyPr wrap="square" rtlCol="0">
            <a:spAutoFit/>
          </a:bodyPr>
          <a:lstStyle/>
          <a:p>
            <a:r>
              <a:rPr lang="en-US" dirty="0"/>
              <a:t>Num 1</a:t>
            </a:r>
          </a:p>
        </p:txBody>
      </p:sp>
      <p:cxnSp>
        <p:nvCxnSpPr>
          <p:cNvPr id="180" name="Straight Arrow Connector 179">
            <a:extLst>
              <a:ext uri="{FF2B5EF4-FFF2-40B4-BE49-F238E27FC236}">
                <a16:creationId xmlns:a16="http://schemas.microsoft.com/office/drawing/2014/main" id="{8E4E9CE2-BE75-864C-A2F9-2C117471307A}"/>
              </a:ext>
            </a:extLst>
          </p:cNvPr>
          <p:cNvCxnSpPr>
            <a:cxnSpLocks/>
            <a:stCxn id="10" idx="5"/>
            <a:endCxn id="78" idx="1"/>
          </p:cNvCxnSpPr>
          <p:nvPr/>
        </p:nvCxnSpPr>
        <p:spPr>
          <a:xfrm>
            <a:off x="10014059" y="1000152"/>
            <a:ext cx="1240898" cy="4266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BE7916E-B5D2-4E48-9EC9-B2910DDF8123}"/>
              </a:ext>
            </a:extLst>
          </p:cNvPr>
          <p:cNvCxnSpPr>
            <a:cxnSpLocks/>
            <a:stCxn id="78" idx="4"/>
            <a:endCxn id="82" idx="0"/>
          </p:cNvCxnSpPr>
          <p:nvPr/>
        </p:nvCxnSpPr>
        <p:spPr>
          <a:xfrm flipH="1">
            <a:off x="11420511" y="1838236"/>
            <a:ext cx="11247" cy="2361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4B48AFD7-AD32-4E4C-846F-7687719E3103}"/>
              </a:ext>
            </a:extLst>
          </p:cNvPr>
          <p:cNvCxnSpPr>
            <a:stCxn id="82" idx="4"/>
            <a:endCxn id="9" idx="0"/>
          </p:cNvCxnSpPr>
          <p:nvPr/>
        </p:nvCxnSpPr>
        <p:spPr>
          <a:xfrm flipH="1">
            <a:off x="11418299" y="2556456"/>
            <a:ext cx="2212" cy="2831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FB2E19DB-AD95-5E4F-87DB-4BE083F24832}"/>
              </a:ext>
            </a:extLst>
          </p:cNvPr>
          <p:cNvCxnSpPr>
            <a:cxnSpLocks/>
            <a:stCxn id="141" idx="4"/>
            <a:endCxn id="143" idx="0"/>
          </p:cNvCxnSpPr>
          <p:nvPr/>
        </p:nvCxnSpPr>
        <p:spPr>
          <a:xfrm flipH="1">
            <a:off x="6293410" y="4134182"/>
            <a:ext cx="690" cy="1708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38948F48-4A41-3042-88CD-F02668A2FCA1}"/>
              </a:ext>
            </a:extLst>
          </p:cNvPr>
          <p:cNvCxnSpPr>
            <a:cxnSpLocks/>
            <a:stCxn id="143" idx="4"/>
            <a:endCxn id="147" idx="0"/>
          </p:cNvCxnSpPr>
          <p:nvPr/>
        </p:nvCxnSpPr>
        <p:spPr>
          <a:xfrm>
            <a:off x="6293410" y="4787074"/>
            <a:ext cx="0" cy="1988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2CF7ECB6-BE5A-804F-AD3D-AC19E7911348}"/>
              </a:ext>
            </a:extLst>
          </p:cNvPr>
          <p:cNvCxnSpPr>
            <a:cxnSpLocks/>
            <a:stCxn id="10" idx="4"/>
            <a:endCxn id="76" idx="0"/>
          </p:cNvCxnSpPr>
          <p:nvPr/>
        </p:nvCxnSpPr>
        <p:spPr>
          <a:xfrm>
            <a:off x="9837258" y="1070745"/>
            <a:ext cx="1251" cy="2267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1056D51-F6BB-494B-BAC9-3A84EA0824C8}"/>
              </a:ext>
            </a:extLst>
          </p:cNvPr>
          <p:cNvCxnSpPr>
            <a:cxnSpLocks/>
            <a:stCxn id="10" idx="3"/>
            <a:endCxn id="80" idx="7"/>
          </p:cNvCxnSpPr>
          <p:nvPr/>
        </p:nvCxnSpPr>
        <p:spPr>
          <a:xfrm flipH="1">
            <a:off x="8539736" y="1000152"/>
            <a:ext cx="1120721" cy="3679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326FE5E2-56E9-6E4D-ADA3-6478E37A1794}"/>
              </a:ext>
            </a:extLst>
          </p:cNvPr>
          <p:cNvCxnSpPr>
            <a:cxnSpLocks/>
            <a:stCxn id="80" idx="5"/>
            <a:endCxn id="88" idx="1"/>
          </p:cNvCxnSpPr>
          <p:nvPr/>
        </p:nvCxnSpPr>
        <p:spPr>
          <a:xfrm>
            <a:off x="8539736" y="1708913"/>
            <a:ext cx="956964" cy="42279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D6F777F4-3A51-124D-BC64-441E2A59CF9F}"/>
              </a:ext>
            </a:extLst>
          </p:cNvPr>
          <p:cNvCxnSpPr>
            <a:cxnSpLocks/>
            <a:stCxn id="80" idx="3"/>
            <a:endCxn id="86" idx="7"/>
          </p:cNvCxnSpPr>
          <p:nvPr/>
        </p:nvCxnSpPr>
        <p:spPr>
          <a:xfrm flipH="1">
            <a:off x="7340092" y="1708913"/>
            <a:ext cx="846042" cy="4219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7F83C17-F485-8C46-B26B-6D6349554AC4}"/>
              </a:ext>
            </a:extLst>
          </p:cNvPr>
          <p:cNvCxnSpPr>
            <a:cxnSpLocks/>
            <a:stCxn id="88" idx="5"/>
            <a:endCxn id="106" idx="1"/>
          </p:cNvCxnSpPr>
          <p:nvPr/>
        </p:nvCxnSpPr>
        <p:spPr>
          <a:xfrm>
            <a:off x="9850302" y="2472557"/>
            <a:ext cx="404878" cy="3591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75B43E76-103C-714D-A751-0E6D3933E6BB}"/>
              </a:ext>
            </a:extLst>
          </p:cNvPr>
          <p:cNvCxnSpPr>
            <a:cxnSpLocks/>
            <a:stCxn id="88" idx="4"/>
            <a:endCxn id="131" idx="0"/>
          </p:cNvCxnSpPr>
          <p:nvPr/>
        </p:nvCxnSpPr>
        <p:spPr>
          <a:xfrm flipH="1">
            <a:off x="9668973" y="2543150"/>
            <a:ext cx="4528" cy="2178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CB9B0CD-9FA0-FB49-8CD4-8DF382E09491}"/>
              </a:ext>
            </a:extLst>
          </p:cNvPr>
          <p:cNvCxnSpPr>
            <a:cxnSpLocks/>
            <a:stCxn id="88" idx="3"/>
            <a:endCxn id="133" idx="7"/>
          </p:cNvCxnSpPr>
          <p:nvPr/>
        </p:nvCxnSpPr>
        <p:spPr>
          <a:xfrm flipH="1">
            <a:off x="9104512" y="2472557"/>
            <a:ext cx="392188" cy="36014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3D2E01DF-8294-7248-966D-BB905253FD66}"/>
              </a:ext>
            </a:extLst>
          </p:cNvPr>
          <p:cNvCxnSpPr>
            <a:cxnSpLocks/>
            <a:stCxn id="106" idx="4"/>
            <a:endCxn id="116" idx="0"/>
          </p:cNvCxnSpPr>
          <p:nvPr/>
        </p:nvCxnSpPr>
        <p:spPr>
          <a:xfrm flipH="1">
            <a:off x="10427798" y="3243130"/>
            <a:ext cx="4183" cy="2370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7ED0B744-F470-D945-A8E2-89B4187B09D2}"/>
              </a:ext>
            </a:extLst>
          </p:cNvPr>
          <p:cNvSpPr/>
          <p:nvPr/>
        </p:nvSpPr>
        <p:spPr>
          <a:xfrm>
            <a:off x="8676440" y="34631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91789C3F-6DBB-C643-8E10-8E63FCD1435A}"/>
              </a:ext>
            </a:extLst>
          </p:cNvPr>
          <p:cNvSpPr txBox="1"/>
          <p:nvPr/>
        </p:nvSpPr>
        <p:spPr>
          <a:xfrm>
            <a:off x="8776434" y="3519548"/>
            <a:ext cx="293670" cy="369332"/>
          </a:xfrm>
          <a:prstGeom prst="rect">
            <a:avLst/>
          </a:prstGeom>
          <a:noFill/>
        </p:spPr>
        <p:txBody>
          <a:bodyPr wrap="square" rtlCol="0">
            <a:spAutoFit/>
          </a:bodyPr>
          <a:lstStyle/>
          <a:p>
            <a:r>
              <a:rPr lang="en-US" dirty="0"/>
              <a:t>F</a:t>
            </a:r>
          </a:p>
        </p:txBody>
      </p:sp>
      <p:sp>
        <p:nvSpPr>
          <p:cNvPr id="237" name="Oval 236">
            <a:extLst>
              <a:ext uri="{FF2B5EF4-FFF2-40B4-BE49-F238E27FC236}">
                <a16:creationId xmlns:a16="http://schemas.microsoft.com/office/drawing/2014/main" id="{6D2F239D-9A9D-7C48-B85D-72E79AB62BE5}"/>
              </a:ext>
            </a:extLst>
          </p:cNvPr>
          <p:cNvSpPr/>
          <p:nvPr/>
        </p:nvSpPr>
        <p:spPr>
          <a:xfrm>
            <a:off x="8469275" y="4115816"/>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DB23651C-126F-2945-A8EA-1BB6CF28C2CC}"/>
              </a:ext>
            </a:extLst>
          </p:cNvPr>
          <p:cNvSpPr txBox="1"/>
          <p:nvPr/>
        </p:nvSpPr>
        <p:spPr>
          <a:xfrm>
            <a:off x="8516226" y="4390037"/>
            <a:ext cx="844544" cy="369332"/>
          </a:xfrm>
          <a:prstGeom prst="rect">
            <a:avLst/>
          </a:prstGeom>
          <a:noFill/>
        </p:spPr>
        <p:txBody>
          <a:bodyPr wrap="square" rtlCol="0">
            <a:spAutoFit/>
          </a:bodyPr>
          <a:lstStyle/>
          <a:p>
            <a:r>
              <a:rPr lang="en-US" dirty="0"/>
              <a:t>Num 3</a:t>
            </a:r>
          </a:p>
        </p:txBody>
      </p:sp>
      <p:cxnSp>
        <p:nvCxnSpPr>
          <p:cNvPr id="239" name="Straight Arrow Connector 238">
            <a:extLst>
              <a:ext uri="{FF2B5EF4-FFF2-40B4-BE49-F238E27FC236}">
                <a16:creationId xmlns:a16="http://schemas.microsoft.com/office/drawing/2014/main" id="{9FBB5B85-F4C4-C440-B2B1-6CF76EC3763B}"/>
              </a:ext>
            </a:extLst>
          </p:cNvPr>
          <p:cNvCxnSpPr>
            <a:cxnSpLocks/>
            <a:stCxn id="133" idx="4"/>
            <a:endCxn id="235" idx="0"/>
          </p:cNvCxnSpPr>
          <p:nvPr/>
        </p:nvCxnSpPr>
        <p:spPr>
          <a:xfrm flipH="1">
            <a:off x="8926475" y="3244141"/>
            <a:ext cx="1236" cy="2190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A1E148C-4DA5-3741-8153-D6D80A77696B}"/>
              </a:ext>
            </a:extLst>
          </p:cNvPr>
          <p:cNvCxnSpPr>
            <a:stCxn id="235" idx="4"/>
            <a:endCxn id="237" idx="0"/>
          </p:cNvCxnSpPr>
          <p:nvPr/>
        </p:nvCxnSpPr>
        <p:spPr>
          <a:xfrm>
            <a:off x="8926475" y="3945232"/>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76F5039D-8344-E149-8FA0-7D13EA676A9B}"/>
              </a:ext>
            </a:extLst>
          </p:cNvPr>
          <p:cNvSpPr/>
          <p:nvPr/>
        </p:nvSpPr>
        <p:spPr>
          <a:xfrm>
            <a:off x="6911925" y="2857396"/>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TextBox 242">
            <a:extLst>
              <a:ext uri="{FF2B5EF4-FFF2-40B4-BE49-F238E27FC236}">
                <a16:creationId xmlns:a16="http://schemas.microsoft.com/office/drawing/2014/main" id="{8BED76C0-6A5C-F043-8CA6-159311CCC694}"/>
              </a:ext>
            </a:extLst>
          </p:cNvPr>
          <p:cNvSpPr txBox="1"/>
          <p:nvPr/>
        </p:nvSpPr>
        <p:spPr>
          <a:xfrm>
            <a:off x="7011919" y="2913748"/>
            <a:ext cx="324128" cy="369332"/>
          </a:xfrm>
          <a:prstGeom prst="rect">
            <a:avLst/>
          </a:prstGeom>
          <a:noFill/>
        </p:spPr>
        <p:txBody>
          <a:bodyPr wrap="square" rtlCol="0">
            <a:spAutoFit/>
          </a:bodyPr>
          <a:lstStyle/>
          <a:p>
            <a:r>
              <a:rPr lang="en-US" dirty="0"/>
              <a:t>T</a:t>
            </a:r>
          </a:p>
        </p:txBody>
      </p:sp>
      <p:sp>
        <p:nvSpPr>
          <p:cNvPr id="244" name="Oval 243">
            <a:extLst>
              <a:ext uri="{FF2B5EF4-FFF2-40B4-BE49-F238E27FC236}">
                <a16:creationId xmlns:a16="http://schemas.microsoft.com/office/drawing/2014/main" id="{4DE38918-D7DD-9F4D-87E9-BA56E3AA655A}"/>
              </a:ext>
            </a:extLst>
          </p:cNvPr>
          <p:cNvSpPr/>
          <p:nvPr/>
        </p:nvSpPr>
        <p:spPr>
          <a:xfrm>
            <a:off x="7713348" y="3657857"/>
            <a:ext cx="500070" cy="48203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5" name="TextBox 244">
            <a:extLst>
              <a:ext uri="{FF2B5EF4-FFF2-40B4-BE49-F238E27FC236}">
                <a16:creationId xmlns:a16="http://schemas.microsoft.com/office/drawing/2014/main" id="{F2146527-1096-4B4A-AAE0-805EF5F84279}"/>
              </a:ext>
            </a:extLst>
          </p:cNvPr>
          <p:cNvSpPr txBox="1"/>
          <p:nvPr/>
        </p:nvSpPr>
        <p:spPr>
          <a:xfrm>
            <a:off x="7813342" y="3714209"/>
            <a:ext cx="293670" cy="369332"/>
          </a:xfrm>
          <a:prstGeom prst="rect">
            <a:avLst/>
          </a:prstGeom>
          <a:noFill/>
        </p:spPr>
        <p:txBody>
          <a:bodyPr wrap="square" rtlCol="0">
            <a:spAutoFit/>
          </a:bodyPr>
          <a:lstStyle/>
          <a:p>
            <a:r>
              <a:rPr lang="en-US" dirty="0"/>
              <a:t>F</a:t>
            </a:r>
          </a:p>
        </p:txBody>
      </p:sp>
      <p:sp>
        <p:nvSpPr>
          <p:cNvPr id="246" name="Oval 245">
            <a:extLst>
              <a:ext uri="{FF2B5EF4-FFF2-40B4-BE49-F238E27FC236}">
                <a16:creationId xmlns:a16="http://schemas.microsoft.com/office/drawing/2014/main" id="{FC3F10C0-C4E3-9E44-9703-4DD5D419E812}"/>
              </a:ext>
            </a:extLst>
          </p:cNvPr>
          <p:cNvSpPr/>
          <p:nvPr/>
        </p:nvSpPr>
        <p:spPr>
          <a:xfrm>
            <a:off x="7506183" y="4310477"/>
            <a:ext cx="914400" cy="914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a:extLst>
              <a:ext uri="{FF2B5EF4-FFF2-40B4-BE49-F238E27FC236}">
                <a16:creationId xmlns:a16="http://schemas.microsoft.com/office/drawing/2014/main" id="{4657D9DB-59E8-2C47-856D-5D1FAADF2F36}"/>
              </a:ext>
            </a:extLst>
          </p:cNvPr>
          <p:cNvSpPr txBox="1"/>
          <p:nvPr/>
        </p:nvSpPr>
        <p:spPr>
          <a:xfrm>
            <a:off x="7537905" y="4585686"/>
            <a:ext cx="844544" cy="369332"/>
          </a:xfrm>
          <a:prstGeom prst="rect">
            <a:avLst/>
          </a:prstGeom>
          <a:noFill/>
        </p:spPr>
        <p:txBody>
          <a:bodyPr wrap="square" rtlCol="0">
            <a:spAutoFit/>
          </a:bodyPr>
          <a:lstStyle/>
          <a:p>
            <a:r>
              <a:rPr lang="en-US" dirty="0"/>
              <a:t>Num 2</a:t>
            </a:r>
          </a:p>
        </p:txBody>
      </p:sp>
      <p:cxnSp>
        <p:nvCxnSpPr>
          <p:cNvPr id="248" name="Straight Arrow Connector 247">
            <a:extLst>
              <a:ext uri="{FF2B5EF4-FFF2-40B4-BE49-F238E27FC236}">
                <a16:creationId xmlns:a16="http://schemas.microsoft.com/office/drawing/2014/main" id="{F4BA32C4-22DC-AA47-A9E6-7ECCB364AC22}"/>
              </a:ext>
            </a:extLst>
          </p:cNvPr>
          <p:cNvCxnSpPr>
            <a:cxnSpLocks/>
            <a:stCxn id="86" idx="4"/>
            <a:endCxn id="242" idx="0"/>
          </p:cNvCxnSpPr>
          <p:nvPr/>
        </p:nvCxnSpPr>
        <p:spPr>
          <a:xfrm flipH="1">
            <a:off x="7161960" y="2542329"/>
            <a:ext cx="1331" cy="31506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DD90742C-88A7-BD49-88E5-829AE3A90EED}"/>
              </a:ext>
            </a:extLst>
          </p:cNvPr>
          <p:cNvCxnSpPr>
            <a:cxnSpLocks/>
            <a:endCxn id="244" idx="0"/>
          </p:cNvCxnSpPr>
          <p:nvPr/>
        </p:nvCxnSpPr>
        <p:spPr>
          <a:xfrm>
            <a:off x="7360015" y="3279853"/>
            <a:ext cx="603368" cy="3780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8E54CF4C-993D-A04E-BC7C-E1E33CF7737A}"/>
              </a:ext>
            </a:extLst>
          </p:cNvPr>
          <p:cNvCxnSpPr>
            <a:stCxn id="244" idx="4"/>
            <a:endCxn id="246" idx="0"/>
          </p:cNvCxnSpPr>
          <p:nvPr/>
        </p:nvCxnSpPr>
        <p:spPr>
          <a:xfrm>
            <a:off x="7963383" y="4139893"/>
            <a:ext cx="0" cy="17058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B5E798B-EE44-324C-9CA5-CC8E1DB7510D}"/>
              </a:ext>
            </a:extLst>
          </p:cNvPr>
          <p:cNvCxnSpPr>
            <a:cxnSpLocks/>
            <a:stCxn id="80" idx="4"/>
            <a:endCxn id="94" idx="0"/>
          </p:cNvCxnSpPr>
          <p:nvPr/>
        </p:nvCxnSpPr>
        <p:spPr>
          <a:xfrm flipH="1">
            <a:off x="8360102" y="1779506"/>
            <a:ext cx="2833" cy="2762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43A01908-50C2-F14C-ADA2-476C3C87A7F7}"/>
              </a:ext>
            </a:extLst>
          </p:cNvPr>
          <p:cNvCxnSpPr>
            <a:cxnSpLocks/>
            <a:stCxn id="242" idx="4"/>
            <a:endCxn id="128" idx="0"/>
          </p:cNvCxnSpPr>
          <p:nvPr/>
        </p:nvCxnSpPr>
        <p:spPr>
          <a:xfrm flipH="1">
            <a:off x="7157306" y="3339432"/>
            <a:ext cx="4654" cy="2979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D5AC002-46DF-FA4D-97F2-3CCF9127C96C}"/>
              </a:ext>
            </a:extLst>
          </p:cNvPr>
          <p:cNvCxnSpPr>
            <a:cxnSpLocks/>
            <a:stCxn id="242" idx="3"/>
            <a:endCxn id="141" idx="7"/>
          </p:cNvCxnSpPr>
          <p:nvPr/>
        </p:nvCxnSpPr>
        <p:spPr>
          <a:xfrm flipH="1">
            <a:off x="6470901" y="3268839"/>
            <a:ext cx="514258" cy="4539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19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1910-C79D-0C4C-BD98-E85C02A11491}"/>
              </a:ext>
            </a:extLst>
          </p:cNvPr>
          <p:cNvSpPr>
            <a:spLocks noGrp="1"/>
          </p:cNvSpPr>
          <p:nvPr>
            <p:ph type="title"/>
          </p:nvPr>
        </p:nvSpPr>
        <p:spPr>
          <a:xfrm>
            <a:off x="410893" y="498351"/>
            <a:ext cx="5060416" cy="1004047"/>
          </a:xfrm>
        </p:spPr>
        <p:txBody>
          <a:bodyPr/>
          <a:lstStyle/>
          <a:p>
            <a:r>
              <a:rPr lang="en-US" dirty="0"/>
              <a:t>Abstract syntax trees</a:t>
            </a:r>
          </a:p>
        </p:txBody>
      </p:sp>
      <p:sp>
        <p:nvSpPr>
          <p:cNvPr id="3" name="Content Placeholder 2">
            <a:extLst>
              <a:ext uri="{FF2B5EF4-FFF2-40B4-BE49-F238E27FC236}">
                <a16:creationId xmlns:a16="http://schemas.microsoft.com/office/drawing/2014/main" id="{B57ED3F2-C57A-DC46-8606-2AEE84FF6DF6}"/>
              </a:ext>
            </a:extLst>
          </p:cNvPr>
          <p:cNvSpPr>
            <a:spLocks noGrp="1"/>
          </p:cNvSpPr>
          <p:nvPr>
            <p:ph idx="1"/>
          </p:nvPr>
        </p:nvSpPr>
        <p:spPr>
          <a:xfrm>
            <a:off x="410893" y="1742090"/>
            <a:ext cx="4904618" cy="4475829"/>
          </a:xfrm>
        </p:spPr>
        <p:txBody>
          <a:bodyPr>
            <a:normAutofit/>
          </a:bodyPr>
          <a:lstStyle/>
          <a:p>
            <a:r>
              <a:rPr lang="en-US" dirty="0"/>
              <a:t>A representation of tokens generated from statements and expressions in the programming language </a:t>
            </a:r>
          </a:p>
          <a:p>
            <a:pPr lvl="1"/>
            <a:r>
              <a:rPr lang="en-US" dirty="0"/>
              <a:t>Represented as a hierarchical tree-like structure, similar to Concrete Syntax Trees</a:t>
            </a:r>
          </a:p>
          <a:p>
            <a:pPr lvl="1"/>
            <a:r>
              <a:rPr lang="en-US" dirty="0"/>
              <a:t>Used for generating symbol tables and representing constructs and rules in the language</a:t>
            </a:r>
          </a:p>
          <a:p>
            <a:r>
              <a:rPr lang="en-US" dirty="0"/>
              <a:t>Let’s write an abstract syntax tree for the following code:</a:t>
            </a:r>
          </a:p>
          <a:p>
            <a:pPr marL="1428750" lvl="7" indent="0">
              <a:buNone/>
            </a:pPr>
            <a:r>
              <a:rPr lang="en-US" dirty="0">
                <a:latin typeface="Courier" pitchFamily="2" charset="0"/>
              </a:rPr>
              <a:t>if (2 &gt; 1)</a:t>
            </a:r>
          </a:p>
          <a:p>
            <a:pPr marL="1654175" lvl="8" indent="0">
              <a:buNone/>
            </a:pPr>
            <a:r>
              <a:rPr lang="en-US" dirty="0" err="1">
                <a:latin typeface="Courier" pitchFamily="2" charset="0"/>
              </a:rPr>
              <a:t>printf</a:t>
            </a:r>
            <a:r>
              <a:rPr lang="en-US" dirty="0">
                <a:latin typeface="Courier" pitchFamily="2" charset="0"/>
              </a:rPr>
              <a:t>(“True”);</a:t>
            </a:r>
          </a:p>
          <a:p>
            <a:pPr marL="1428750" lvl="7" indent="0">
              <a:buNone/>
            </a:pPr>
            <a:r>
              <a:rPr lang="en-US" dirty="0">
                <a:latin typeface="Courier" pitchFamily="2" charset="0"/>
              </a:rPr>
              <a:t>else</a:t>
            </a:r>
          </a:p>
          <a:p>
            <a:pPr marL="1654175" lvl="8" indent="0">
              <a:buNone/>
            </a:pPr>
            <a:r>
              <a:rPr lang="en-US" dirty="0" err="1">
                <a:latin typeface="Courier" pitchFamily="2" charset="0"/>
              </a:rPr>
              <a:t>printf</a:t>
            </a:r>
            <a:r>
              <a:rPr lang="en-US" dirty="0">
                <a:latin typeface="Courier" pitchFamily="2" charset="0"/>
              </a:rPr>
              <a:t>(“False”);</a:t>
            </a:r>
          </a:p>
        </p:txBody>
      </p:sp>
      <p:sp>
        <p:nvSpPr>
          <p:cNvPr id="4" name="Date Placeholder 3">
            <a:extLst>
              <a:ext uri="{FF2B5EF4-FFF2-40B4-BE49-F238E27FC236}">
                <a16:creationId xmlns:a16="http://schemas.microsoft.com/office/drawing/2014/main" id="{7646F58A-57C4-2047-AF0C-5720C6324E44}"/>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F99AE760-79D7-C548-91AF-50F56B95FBF8}"/>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469ABDED-9B54-2E4B-8EFD-721D3BB61B0B}"/>
              </a:ext>
            </a:extLst>
          </p:cNvPr>
          <p:cNvSpPr>
            <a:spLocks noGrp="1"/>
          </p:cNvSpPr>
          <p:nvPr>
            <p:ph type="sldNum" sz="quarter" idx="12"/>
          </p:nvPr>
        </p:nvSpPr>
        <p:spPr/>
        <p:txBody>
          <a:bodyPr/>
          <a:lstStyle/>
          <a:p>
            <a:fld id="{2B53914A-A650-CD49-87F6-05A19D95FB7C}" type="slidenum">
              <a:rPr lang="en-US" smtClean="0"/>
              <a:t>11</a:t>
            </a:fld>
            <a:endParaRPr lang="en-US"/>
          </a:p>
        </p:txBody>
      </p:sp>
      <p:sp>
        <p:nvSpPr>
          <p:cNvPr id="7" name="Oval 6">
            <a:extLst>
              <a:ext uri="{FF2B5EF4-FFF2-40B4-BE49-F238E27FC236}">
                <a16:creationId xmlns:a16="http://schemas.microsoft.com/office/drawing/2014/main" id="{ADC509F0-695C-5347-A9E8-13A8FE5CF24C}"/>
              </a:ext>
            </a:extLst>
          </p:cNvPr>
          <p:cNvSpPr/>
          <p:nvPr/>
        </p:nvSpPr>
        <p:spPr>
          <a:xfrm>
            <a:off x="7920824" y="130918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Connector 17">
            <a:extLst>
              <a:ext uri="{FF2B5EF4-FFF2-40B4-BE49-F238E27FC236}">
                <a16:creationId xmlns:a16="http://schemas.microsoft.com/office/drawing/2014/main" id="{C9449D0A-2708-AE46-9063-488D97533A60}"/>
              </a:ext>
            </a:extLst>
          </p:cNvPr>
          <p:cNvCxnSpPr>
            <a:cxnSpLocks/>
            <a:stCxn id="7" idx="3"/>
            <a:endCxn id="50" idx="7"/>
          </p:cNvCxnSpPr>
          <p:nvPr/>
        </p:nvCxnSpPr>
        <p:spPr>
          <a:xfrm flipH="1">
            <a:off x="6556117" y="2166189"/>
            <a:ext cx="1513270" cy="9933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0DFE14-38A6-024E-934A-DAAA3821A081}"/>
              </a:ext>
            </a:extLst>
          </p:cNvPr>
          <p:cNvCxnSpPr>
            <a:cxnSpLocks/>
            <a:stCxn id="7" idx="4"/>
            <a:endCxn id="52" idx="0"/>
          </p:cNvCxnSpPr>
          <p:nvPr/>
        </p:nvCxnSpPr>
        <p:spPr>
          <a:xfrm>
            <a:off x="8428051" y="2313228"/>
            <a:ext cx="0" cy="68113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0BC7A6-5056-9044-8EFE-3FA97C5FA154}"/>
              </a:ext>
            </a:extLst>
          </p:cNvPr>
          <p:cNvCxnSpPr>
            <a:cxnSpLocks/>
            <a:stCxn id="7" idx="5"/>
            <a:endCxn id="53" idx="1"/>
          </p:cNvCxnSpPr>
          <p:nvPr/>
        </p:nvCxnSpPr>
        <p:spPr>
          <a:xfrm>
            <a:off x="8786714" y="2166189"/>
            <a:ext cx="1613544" cy="102060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8EEF1A0-D946-C747-8D0D-4F37C97410B3}"/>
              </a:ext>
            </a:extLst>
          </p:cNvPr>
          <p:cNvSpPr txBox="1"/>
          <p:nvPr/>
        </p:nvSpPr>
        <p:spPr>
          <a:xfrm>
            <a:off x="8192520" y="1632275"/>
            <a:ext cx="460382" cy="369332"/>
          </a:xfrm>
          <a:prstGeom prst="rect">
            <a:avLst/>
          </a:prstGeom>
          <a:noFill/>
        </p:spPr>
        <p:txBody>
          <a:bodyPr wrap="none" rtlCol="0">
            <a:spAutoFit/>
          </a:bodyPr>
          <a:lstStyle/>
          <a:p>
            <a:r>
              <a:rPr lang="en-US" dirty="0">
                <a:latin typeface="Courier" pitchFamily="2" charset="0"/>
              </a:rPr>
              <a:t>if</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10B12A1-EA0F-9641-8C7A-BDE4F08C76D3}"/>
                  </a:ext>
                </a:extLst>
              </p:cNvPr>
              <p:cNvSpPr txBox="1"/>
              <p:nvPr/>
            </p:nvSpPr>
            <p:spPr>
              <a:xfrm>
                <a:off x="5953473" y="3325960"/>
                <a:ext cx="4956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&gt;</m:t>
                      </m:r>
                    </m:oMath>
                  </m:oMathPara>
                </a14:m>
                <a:endParaRPr lang="en-US" dirty="0">
                  <a:latin typeface="Courier" pitchFamily="2" charset="0"/>
                </a:endParaRPr>
              </a:p>
            </p:txBody>
          </p:sp>
        </mc:Choice>
        <mc:Fallback xmlns="">
          <p:sp>
            <p:nvSpPr>
              <p:cNvPr id="34" name="TextBox 33">
                <a:extLst>
                  <a:ext uri="{FF2B5EF4-FFF2-40B4-BE49-F238E27FC236}">
                    <a16:creationId xmlns:a16="http://schemas.microsoft.com/office/drawing/2014/main" id="{410B12A1-EA0F-9641-8C7A-BDE4F08C76D3}"/>
                  </a:ext>
                </a:extLst>
              </p:cNvPr>
              <p:cNvSpPr txBox="1">
                <a:spLocks noRot="1" noChangeAspect="1" noMove="1" noResize="1" noEditPoints="1" noAdjustHandles="1" noChangeArrowheads="1" noChangeShapeType="1" noTextEdit="1"/>
              </p:cNvSpPr>
              <p:nvPr/>
            </p:nvSpPr>
            <p:spPr>
              <a:xfrm>
                <a:off x="5953473" y="3325960"/>
                <a:ext cx="49564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86F6066-AE1D-5547-8890-8A824BECCDB4}"/>
                  </a:ext>
                </a:extLst>
              </p:cNvPr>
              <p:cNvSpPr txBox="1"/>
              <p:nvPr/>
            </p:nvSpPr>
            <p:spPr>
              <a:xfrm>
                <a:off x="8051570" y="3319711"/>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5" name="TextBox 34">
                <a:extLst>
                  <a:ext uri="{FF2B5EF4-FFF2-40B4-BE49-F238E27FC236}">
                    <a16:creationId xmlns:a16="http://schemas.microsoft.com/office/drawing/2014/main" id="{F86F6066-AE1D-5547-8890-8A824BECCDB4}"/>
                  </a:ext>
                </a:extLst>
              </p:cNvPr>
              <p:cNvSpPr txBox="1">
                <a:spLocks noRot="1" noChangeAspect="1" noMove="1" noResize="1" noEditPoints="1" noAdjustHandles="1" noChangeArrowheads="1" noChangeShapeType="1" noTextEdit="1"/>
              </p:cNvSpPr>
              <p:nvPr/>
            </p:nvSpPr>
            <p:spPr>
              <a:xfrm>
                <a:off x="8051570" y="3319711"/>
                <a:ext cx="75296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6C4C07-2DE3-7348-B3F4-F484F5FA21EB}"/>
                  </a:ext>
                </a:extLst>
              </p:cNvPr>
              <p:cNvSpPr txBox="1"/>
              <p:nvPr/>
            </p:nvSpPr>
            <p:spPr>
              <a:xfrm>
                <a:off x="10402875" y="3329834"/>
                <a:ext cx="752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𝑆𝑡𝑚𝑡</m:t>
                      </m:r>
                    </m:oMath>
                  </m:oMathPara>
                </a14:m>
                <a:endParaRPr lang="en-US" dirty="0"/>
              </a:p>
            </p:txBody>
          </p:sp>
        </mc:Choice>
        <mc:Fallback xmlns="">
          <p:sp>
            <p:nvSpPr>
              <p:cNvPr id="37" name="TextBox 36">
                <a:extLst>
                  <a:ext uri="{FF2B5EF4-FFF2-40B4-BE49-F238E27FC236}">
                    <a16:creationId xmlns:a16="http://schemas.microsoft.com/office/drawing/2014/main" id="{136C4C07-2DE3-7348-B3F4-F484F5FA21EB}"/>
                  </a:ext>
                </a:extLst>
              </p:cNvPr>
              <p:cNvSpPr txBox="1">
                <a:spLocks noRot="1" noChangeAspect="1" noMove="1" noResize="1" noEditPoints="1" noAdjustHandles="1" noChangeArrowheads="1" noChangeShapeType="1" noTextEdit="1"/>
              </p:cNvSpPr>
              <p:nvPr/>
            </p:nvSpPr>
            <p:spPr>
              <a:xfrm>
                <a:off x="10402875" y="3329834"/>
                <a:ext cx="752963" cy="369332"/>
              </a:xfrm>
              <a:prstGeom prst="rect">
                <a:avLst/>
              </a:prstGeom>
              <a:blipFill>
                <a:blip r:embed="rId4"/>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89FE2F01-4D35-3742-B3A4-45026592C1E8}"/>
              </a:ext>
            </a:extLst>
          </p:cNvPr>
          <p:cNvCxnSpPr>
            <a:cxnSpLocks/>
            <a:stCxn id="50" idx="3"/>
          </p:cNvCxnSpPr>
          <p:nvPr/>
        </p:nvCxnSpPr>
        <p:spPr>
          <a:xfrm flipH="1">
            <a:off x="5591986" y="3869485"/>
            <a:ext cx="246804" cy="7106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F24C0C-A3CE-CF42-B465-3C624FC7B026}"/>
              </a:ext>
            </a:extLst>
          </p:cNvPr>
          <p:cNvCxnSpPr>
            <a:cxnSpLocks/>
            <a:stCxn id="50" idx="5"/>
          </p:cNvCxnSpPr>
          <p:nvPr/>
        </p:nvCxnSpPr>
        <p:spPr>
          <a:xfrm>
            <a:off x="6556117" y="3869485"/>
            <a:ext cx="200136" cy="72199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61DABB-F5D5-9543-8FC9-CDF210D5C036}"/>
              </a:ext>
            </a:extLst>
          </p:cNvPr>
          <p:cNvCxnSpPr>
            <a:cxnSpLocks/>
          </p:cNvCxnSpPr>
          <p:nvPr/>
        </p:nvCxnSpPr>
        <p:spPr>
          <a:xfrm flipH="1">
            <a:off x="7916804" y="3837789"/>
            <a:ext cx="137932" cy="7536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F2BAD02-7827-AE4E-8AD0-D369FF069AA7}"/>
              </a:ext>
            </a:extLst>
          </p:cNvPr>
          <p:cNvCxnSpPr>
            <a:cxnSpLocks/>
            <a:stCxn id="52" idx="5"/>
          </p:cNvCxnSpPr>
          <p:nvPr/>
        </p:nvCxnSpPr>
        <p:spPr>
          <a:xfrm>
            <a:off x="8786714" y="3851369"/>
            <a:ext cx="233307" cy="7401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76A007-FE16-E047-90DD-DC4AAD861A48}"/>
              </a:ext>
            </a:extLst>
          </p:cNvPr>
          <p:cNvCxnSpPr>
            <a:cxnSpLocks/>
            <a:stCxn id="53" idx="3"/>
          </p:cNvCxnSpPr>
          <p:nvPr/>
        </p:nvCxnSpPr>
        <p:spPr>
          <a:xfrm flipH="1">
            <a:off x="10164752" y="3896767"/>
            <a:ext cx="235506" cy="7004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15320-8672-5641-B35E-CDF8E47E6CF3}"/>
              </a:ext>
            </a:extLst>
          </p:cNvPr>
          <p:cNvCxnSpPr>
            <a:cxnSpLocks/>
            <a:stCxn id="53" idx="5"/>
          </p:cNvCxnSpPr>
          <p:nvPr/>
        </p:nvCxnSpPr>
        <p:spPr>
          <a:xfrm>
            <a:off x="11117585" y="3896767"/>
            <a:ext cx="255029" cy="7004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FB41730-EF4A-044F-AFC4-96AF495EDFAC}"/>
              </a:ext>
            </a:extLst>
          </p:cNvPr>
          <p:cNvSpPr txBox="1"/>
          <p:nvPr/>
        </p:nvSpPr>
        <p:spPr>
          <a:xfrm>
            <a:off x="7384462" y="4922422"/>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6" name="TextBox 55">
            <a:extLst>
              <a:ext uri="{FF2B5EF4-FFF2-40B4-BE49-F238E27FC236}">
                <a16:creationId xmlns:a16="http://schemas.microsoft.com/office/drawing/2014/main" id="{C7F733FE-D113-6F4F-9953-4DF5C8C07D52}"/>
              </a:ext>
            </a:extLst>
          </p:cNvPr>
          <p:cNvSpPr txBox="1"/>
          <p:nvPr/>
        </p:nvSpPr>
        <p:spPr>
          <a:xfrm>
            <a:off x="9654429" y="4864015"/>
            <a:ext cx="1011815" cy="369332"/>
          </a:xfrm>
          <a:prstGeom prst="rect">
            <a:avLst/>
          </a:prstGeom>
          <a:noFill/>
        </p:spPr>
        <p:txBody>
          <a:bodyPr wrap="none" rtlCol="0">
            <a:spAutoFit/>
          </a:bodyPr>
          <a:lstStyle/>
          <a:p>
            <a:r>
              <a:rPr lang="en-US" dirty="0" err="1">
                <a:latin typeface="Courier" pitchFamily="2" charset="0"/>
              </a:rPr>
              <a:t>printf</a:t>
            </a:r>
            <a:endParaRPr lang="en-US" dirty="0">
              <a:latin typeface="Courier" pitchFamily="2" charset="0"/>
            </a:endParaRPr>
          </a:p>
        </p:txBody>
      </p:sp>
      <p:sp>
        <p:nvSpPr>
          <p:cNvPr id="57" name="TextBox 56">
            <a:extLst>
              <a:ext uri="{FF2B5EF4-FFF2-40B4-BE49-F238E27FC236}">
                <a16:creationId xmlns:a16="http://schemas.microsoft.com/office/drawing/2014/main" id="{39073DC6-01E0-0841-86C1-FDBAEA0B7B3A}"/>
              </a:ext>
            </a:extLst>
          </p:cNvPr>
          <p:cNvSpPr txBox="1"/>
          <p:nvPr/>
        </p:nvSpPr>
        <p:spPr>
          <a:xfrm>
            <a:off x="8499807" y="4913470"/>
            <a:ext cx="1011815" cy="369332"/>
          </a:xfrm>
          <a:prstGeom prst="rect">
            <a:avLst/>
          </a:prstGeom>
          <a:noFill/>
        </p:spPr>
        <p:txBody>
          <a:bodyPr wrap="none" rtlCol="0">
            <a:spAutoFit/>
          </a:bodyPr>
          <a:lstStyle/>
          <a:p>
            <a:r>
              <a:rPr lang="en-US" dirty="0">
                <a:latin typeface="Courier" pitchFamily="2" charset="0"/>
              </a:rPr>
              <a:t>“True”</a:t>
            </a:r>
          </a:p>
        </p:txBody>
      </p:sp>
      <p:sp>
        <p:nvSpPr>
          <p:cNvPr id="58" name="TextBox 57">
            <a:extLst>
              <a:ext uri="{FF2B5EF4-FFF2-40B4-BE49-F238E27FC236}">
                <a16:creationId xmlns:a16="http://schemas.microsoft.com/office/drawing/2014/main" id="{E45EB711-D3C7-3C4F-ADF4-55E4F667681A}"/>
              </a:ext>
            </a:extLst>
          </p:cNvPr>
          <p:cNvSpPr txBox="1"/>
          <p:nvPr/>
        </p:nvSpPr>
        <p:spPr>
          <a:xfrm>
            <a:off x="10811493" y="4875597"/>
            <a:ext cx="1149674" cy="369332"/>
          </a:xfrm>
          <a:prstGeom prst="rect">
            <a:avLst/>
          </a:prstGeom>
          <a:noFill/>
        </p:spPr>
        <p:txBody>
          <a:bodyPr wrap="none" rtlCol="0">
            <a:spAutoFit/>
          </a:bodyPr>
          <a:lstStyle/>
          <a:p>
            <a:r>
              <a:rPr lang="en-US" dirty="0">
                <a:latin typeface="Courier" pitchFamily="2" charset="0"/>
              </a:rPr>
              <a:t>“False”</a:t>
            </a:r>
          </a:p>
        </p:txBody>
      </p:sp>
      <p:sp>
        <p:nvSpPr>
          <p:cNvPr id="59" name="TextBox 58">
            <a:extLst>
              <a:ext uri="{FF2B5EF4-FFF2-40B4-BE49-F238E27FC236}">
                <a16:creationId xmlns:a16="http://schemas.microsoft.com/office/drawing/2014/main" id="{11D7EBE9-F674-AA4E-9821-AD8D92856178}"/>
              </a:ext>
            </a:extLst>
          </p:cNvPr>
          <p:cNvSpPr txBox="1"/>
          <p:nvPr/>
        </p:nvSpPr>
        <p:spPr>
          <a:xfrm>
            <a:off x="5437506" y="4912762"/>
            <a:ext cx="322524" cy="369332"/>
          </a:xfrm>
          <a:prstGeom prst="rect">
            <a:avLst/>
          </a:prstGeom>
          <a:noFill/>
        </p:spPr>
        <p:txBody>
          <a:bodyPr wrap="none" rtlCol="0">
            <a:spAutoFit/>
          </a:bodyPr>
          <a:lstStyle/>
          <a:p>
            <a:r>
              <a:rPr lang="en-US" dirty="0">
                <a:latin typeface="Courier" pitchFamily="2" charset="0"/>
              </a:rPr>
              <a:t>2</a:t>
            </a:r>
          </a:p>
        </p:txBody>
      </p:sp>
      <p:sp>
        <p:nvSpPr>
          <p:cNvPr id="60" name="TextBox 59">
            <a:extLst>
              <a:ext uri="{FF2B5EF4-FFF2-40B4-BE49-F238E27FC236}">
                <a16:creationId xmlns:a16="http://schemas.microsoft.com/office/drawing/2014/main" id="{CB76E4AE-BA27-3346-8817-AD55963E3FFE}"/>
              </a:ext>
            </a:extLst>
          </p:cNvPr>
          <p:cNvSpPr txBox="1"/>
          <p:nvPr/>
        </p:nvSpPr>
        <p:spPr>
          <a:xfrm>
            <a:off x="6610434" y="4919288"/>
            <a:ext cx="322524" cy="369332"/>
          </a:xfrm>
          <a:prstGeom prst="rect">
            <a:avLst/>
          </a:prstGeom>
          <a:noFill/>
        </p:spPr>
        <p:txBody>
          <a:bodyPr wrap="none" rtlCol="0">
            <a:spAutoFit/>
          </a:bodyPr>
          <a:lstStyle/>
          <a:p>
            <a:r>
              <a:rPr lang="en-US" dirty="0">
                <a:latin typeface="Courier" pitchFamily="2" charset="0"/>
              </a:rPr>
              <a:t>1</a:t>
            </a:r>
          </a:p>
        </p:txBody>
      </p:sp>
      <p:sp>
        <p:nvSpPr>
          <p:cNvPr id="50" name="Oval 49">
            <a:extLst>
              <a:ext uri="{FF2B5EF4-FFF2-40B4-BE49-F238E27FC236}">
                <a16:creationId xmlns:a16="http://schemas.microsoft.com/office/drawing/2014/main" id="{4C62EEBD-D885-E84C-AEDB-CDA1F12F3F2C}"/>
              </a:ext>
            </a:extLst>
          </p:cNvPr>
          <p:cNvSpPr/>
          <p:nvPr/>
        </p:nvSpPr>
        <p:spPr>
          <a:xfrm>
            <a:off x="5690227" y="301247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2" name="Oval 51">
            <a:extLst>
              <a:ext uri="{FF2B5EF4-FFF2-40B4-BE49-F238E27FC236}">
                <a16:creationId xmlns:a16="http://schemas.microsoft.com/office/drawing/2014/main" id="{28B33FF2-A8B7-654C-BCBF-28A6663F1489}"/>
              </a:ext>
            </a:extLst>
          </p:cNvPr>
          <p:cNvSpPr/>
          <p:nvPr/>
        </p:nvSpPr>
        <p:spPr>
          <a:xfrm>
            <a:off x="7920824" y="2994361"/>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3" name="Oval 52">
            <a:extLst>
              <a:ext uri="{FF2B5EF4-FFF2-40B4-BE49-F238E27FC236}">
                <a16:creationId xmlns:a16="http://schemas.microsoft.com/office/drawing/2014/main" id="{BA954F7D-76F2-1043-8365-0EAD0BDEA0F2}"/>
              </a:ext>
            </a:extLst>
          </p:cNvPr>
          <p:cNvSpPr/>
          <p:nvPr/>
        </p:nvSpPr>
        <p:spPr>
          <a:xfrm>
            <a:off x="10251695" y="3039759"/>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1" name="Oval 60">
            <a:extLst>
              <a:ext uri="{FF2B5EF4-FFF2-40B4-BE49-F238E27FC236}">
                <a16:creationId xmlns:a16="http://schemas.microsoft.com/office/drawing/2014/main" id="{080CBEE9-2B91-6B40-80ED-D2DDA69188C8}"/>
              </a:ext>
            </a:extLst>
          </p:cNvPr>
          <p:cNvSpPr/>
          <p:nvPr/>
        </p:nvSpPr>
        <p:spPr>
          <a:xfrm>
            <a:off x="5094478" y="4601930"/>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2" name="Oval 61">
            <a:extLst>
              <a:ext uri="{FF2B5EF4-FFF2-40B4-BE49-F238E27FC236}">
                <a16:creationId xmlns:a16="http://schemas.microsoft.com/office/drawing/2014/main" id="{4B0C30A6-685C-7D46-A0C0-9F1405B0AE75}"/>
              </a:ext>
            </a:extLst>
          </p:cNvPr>
          <p:cNvSpPr/>
          <p:nvPr/>
        </p:nvSpPr>
        <p:spPr>
          <a:xfrm>
            <a:off x="6264469" y="4595404"/>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3" name="Oval 62">
            <a:extLst>
              <a:ext uri="{FF2B5EF4-FFF2-40B4-BE49-F238E27FC236}">
                <a16:creationId xmlns:a16="http://schemas.microsoft.com/office/drawing/2014/main" id="{E88E2437-0981-3D43-8679-0CC2DE809F65}"/>
              </a:ext>
            </a:extLst>
          </p:cNvPr>
          <p:cNvSpPr/>
          <p:nvPr/>
        </p:nvSpPr>
        <p:spPr>
          <a:xfrm>
            <a:off x="7383142" y="4616588"/>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4" name="Oval 63">
            <a:extLst>
              <a:ext uri="{FF2B5EF4-FFF2-40B4-BE49-F238E27FC236}">
                <a16:creationId xmlns:a16="http://schemas.microsoft.com/office/drawing/2014/main" id="{97A3479C-0FDD-C540-AF61-FEE881F24181}"/>
              </a:ext>
            </a:extLst>
          </p:cNvPr>
          <p:cNvSpPr/>
          <p:nvPr/>
        </p:nvSpPr>
        <p:spPr>
          <a:xfrm>
            <a:off x="8492353" y="4616587"/>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5" name="Oval 64">
            <a:extLst>
              <a:ext uri="{FF2B5EF4-FFF2-40B4-BE49-F238E27FC236}">
                <a16:creationId xmlns:a16="http://schemas.microsoft.com/office/drawing/2014/main" id="{885882ED-7B90-4E4F-B447-870A10E54909}"/>
              </a:ext>
            </a:extLst>
          </p:cNvPr>
          <p:cNvSpPr/>
          <p:nvPr/>
        </p:nvSpPr>
        <p:spPr>
          <a:xfrm>
            <a:off x="9656871"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66" name="Oval 65">
            <a:extLst>
              <a:ext uri="{FF2B5EF4-FFF2-40B4-BE49-F238E27FC236}">
                <a16:creationId xmlns:a16="http://schemas.microsoft.com/office/drawing/2014/main" id="{2DBFE85C-3357-A844-A38E-EE5C20E97445}"/>
              </a:ext>
            </a:extLst>
          </p:cNvPr>
          <p:cNvSpPr/>
          <p:nvPr/>
        </p:nvSpPr>
        <p:spPr>
          <a:xfrm>
            <a:off x="10870302" y="4595403"/>
            <a:ext cx="1014453" cy="10040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3162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3. The Assembler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027303"/>
            <a:ext cx="4293842" cy="4169929"/>
          </a:xfrm>
        </p:spPr>
        <p:txBody>
          <a:bodyPr>
            <a:normAutofit lnSpcReduction="10000"/>
          </a:bodyPr>
          <a:lstStyle/>
          <a:p>
            <a:pPr marL="0" indent="0">
              <a:buNone/>
            </a:pPr>
            <a:r>
              <a:rPr lang="en-US" dirty="0"/>
              <a:t>Converts assembly language instructions to machine language (binary)</a:t>
            </a:r>
          </a:p>
          <a:p>
            <a:pPr marL="0" indent="0">
              <a:buNone/>
            </a:pPr>
            <a:r>
              <a:rPr lang="en-US" dirty="0"/>
              <a:t>Assemblers can perform conversion in one of two ways:</a:t>
            </a:r>
          </a:p>
          <a:p>
            <a:r>
              <a:rPr lang="en-US" dirty="0"/>
              <a:t>One pass:  Traverse through assembly once. Symbols used before being defined must include an “errata” at the end of the object code, letting the linker know to overwrite the undefined symbol with its respective definition</a:t>
            </a:r>
          </a:p>
          <a:p>
            <a:r>
              <a:rPr lang="en-US" dirty="0"/>
              <a:t>Two pass: Create a mapping of symbols and their values in first traversal, then replace symbols with their definitions upon second pass translation</a:t>
            </a: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12</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24 February 2020</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921448" y="3817609"/>
            <a:ext cx="3877521" cy="985514"/>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rot="499059">
            <a:off x="6253126" y="3794823"/>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DC77-CBBC-4540-BA50-2456D8C57939}"/>
              </a:ext>
            </a:extLst>
          </p:cNvPr>
          <p:cNvSpPr>
            <a:spLocks noGrp="1"/>
          </p:cNvSpPr>
          <p:nvPr>
            <p:ph type="title"/>
          </p:nvPr>
        </p:nvSpPr>
        <p:spPr>
          <a:xfrm>
            <a:off x="646176" y="477893"/>
            <a:ext cx="5169408" cy="1188720"/>
          </a:xfrm>
        </p:spPr>
        <p:txBody>
          <a:bodyPr/>
          <a:lstStyle/>
          <a:p>
            <a:r>
              <a:rPr lang="en-US" dirty="0"/>
              <a:t>Forward referencing in assembly</a:t>
            </a:r>
          </a:p>
        </p:txBody>
      </p:sp>
      <p:sp>
        <p:nvSpPr>
          <p:cNvPr id="3" name="Content Placeholder 2">
            <a:extLst>
              <a:ext uri="{FF2B5EF4-FFF2-40B4-BE49-F238E27FC236}">
                <a16:creationId xmlns:a16="http://schemas.microsoft.com/office/drawing/2014/main" id="{8C9A346A-6ABD-464E-AF29-36F5EADE500E}"/>
              </a:ext>
            </a:extLst>
          </p:cNvPr>
          <p:cNvSpPr>
            <a:spLocks noGrp="1"/>
          </p:cNvSpPr>
          <p:nvPr>
            <p:ph idx="1"/>
          </p:nvPr>
        </p:nvSpPr>
        <p:spPr>
          <a:xfrm>
            <a:off x="646176" y="1753802"/>
            <a:ext cx="5169408" cy="4464118"/>
          </a:xfrm>
        </p:spPr>
        <p:txBody>
          <a:bodyPr>
            <a:normAutofit/>
          </a:bodyPr>
          <a:lstStyle/>
          <a:p>
            <a:r>
              <a:rPr lang="en-US" dirty="0"/>
              <a:t>One Pass Forward Referencing:</a:t>
            </a:r>
          </a:p>
          <a:p>
            <a:pPr lvl="1"/>
            <a:r>
              <a:rPr lang="en-US" dirty="0"/>
              <a:t>Cannot resolve forward references, therefore, back-patching used to fill in spots of unknown address</a:t>
            </a:r>
          </a:p>
          <a:p>
            <a:pPr marL="228600" lvl="1" indent="0">
              <a:buNone/>
            </a:pPr>
            <a:endParaRPr lang="en-US" dirty="0"/>
          </a:p>
          <a:p>
            <a:r>
              <a:rPr lang="en-US" dirty="0"/>
              <a:t>Two Pass Forward Referencing:</a:t>
            </a:r>
          </a:p>
          <a:p>
            <a:pPr lvl="1"/>
            <a:r>
              <a:rPr lang="en-US" dirty="0"/>
              <a:t>Symbol Table, Op-Code Table and Label Table maintained</a:t>
            </a:r>
          </a:p>
          <a:p>
            <a:pPr lvl="1"/>
            <a:r>
              <a:rPr lang="en-US" dirty="0"/>
              <a:t>Second pass through of assembler translates to machine language, replacing names of labels to addresses found in their respective tables</a:t>
            </a:r>
          </a:p>
          <a:p>
            <a:pPr lvl="1"/>
            <a:r>
              <a:rPr lang="en-US" dirty="0"/>
              <a:t>Loader required to allocate memory for object code  </a:t>
            </a:r>
          </a:p>
          <a:p>
            <a:pPr lvl="1"/>
            <a:endParaRPr lang="en-US" dirty="0"/>
          </a:p>
        </p:txBody>
      </p:sp>
      <p:sp>
        <p:nvSpPr>
          <p:cNvPr id="4" name="Date Placeholder 3">
            <a:extLst>
              <a:ext uri="{FF2B5EF4-FFF2-40B4-BE49-F238E27FC236}">
                <a16:creationId xmlns:a16="http://schemas.microsoft.com/office/drawing/2014/main" id="{1982D80E-B269-B343-AEB3-84218DA939BB}"/>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74555ED2-170D-664C-827C-7EDD6F8A5526}"/>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F14A66E1-456F-C844-BDAA-2E76599D943E}"/>
              </a:ext>
            </a:extLst>
          </p:cNvPr>
          <p:cNvSpPr>
            <a:spLocks noGrp="1"/>
          </p:cNvSpPr>
          <p:nvPr>
            <p:ph type="sldNum" sz="quarter" idx="12"/>
          </p:nvPr>
        </p:nvSpPr>
        <p:spPr/>
        <p:txBody>
          <a:bodyPr/>
          <a:lstStyle/>
          <a:p>
            <a:fld id="{2B53914A-A650-CD49-87F6-05A19D95FB7C}" type="slidenum">
              <a:rPr lang="en-US" smtClean="0"/>
              <a:t>13</a:t>
            </a:fld>
            <a:endParaRPr lang="en-US"/>
          </a:p>
        </p:txBody>
      </p:sp>
      <p:pic>
        <p:nvPicPr>
          <p:cNvPr id="8" name="Picture 7">
            <a:extLst>
              <a:ext uri="{FF2B5EF4-FFF2-40B4-BE49-F238E27FC236}">
                <a16:creationId xmlns:a16="http://schemas.microsoft.com/office/drawing/2014/main" id="{425A43C8-71EA-0C47-BD9F-0AD7D4079B22}"/>
              </a:ext>
            </a:extLst>
          </p:cNvPr>
          <p:cNvPicPr>
            <a:picLocks noChangeAspect="1"/>
          </p:cNvPicPr>
          <p:nvPr/>
        </p:nvPicPr>
        <p:blipFill>
          <a:blip r:embed="rId3"/>
          <a:stretch>
            <a:fillRect/>
          </a:stretch>
        </p:blipFill>
        <p:spPr>
          <a:xfrm>
            <a:off x="7415391" y="1851823"/>
            <a:ext cx="3057995" cy="2264465"/>
          </a:xfrm>
          <a:prstGeom prst="rect">
            <a:avLst/>
          </a:prstGeom>
        </p:spPr>
      </p:pic>
      <p:pic>
        <p:nvPicPr>
          <p:cNvPr id="10" name="Picture 9">
            <a:extLst>
              <a:ext uri="{FF2B5EF4-FFF2-40B4-BE49-F238E27FC236}">
                <a16:creationId xmlns:a16="http://schemas.microsoft.com/office/drawing/2014/main" id="{8D1F6397-37C3-684E-BEBE-1362C6ADBBAE}"/>
              </a:ext>
            </a:extLst>
          </p:cNvPr>
          <p:cNvPicPr>
            <a:picLocks noChangeAspect="1"/>
          </p:cNvPicPr>
          <p:nvPr/>
        </p:nvPicPr>
        <p:blipFill>
          <a:blip r:embed="rId4"/>
          <a:stretch>
            <a:fillRect/>
          </a:stretch>
        </p:blipFill>
        <p:spPr>
          <a:xfrm>
            <a:off x="6096000" y="4303125"/>
            <a:ext cx="5378727" cy="713308"/>
          </a:xfrm>
          <a:prstGeom prst="rect">
            <a:avLst/>
          </a:prstGeom>
        </p:spPr>
      </p:pic>
      <p:sp>
        <p:nvSpPr>
          <p:cNvPr id="11" name="TextBox 10">
            <a:extLst>
              <a:ext uri="{FF2B5EF4-FFF2-40B4-BE49-F238E27FC236}">
                <a16:creationId xmlns:a16="http://schemas.microsoft.com/office/drawing/2014/main" id="{6171AE1A-7843-4444-B9EB-2708E9EA96F1}"/>
              </a:ext>
            </a:extLst>
          </p:cNvPr>
          <p:cNvSpPr txBox="1"/>
          <p:nvPr/>
        </p:nvSpPr>
        <p:spPr>
          <a:xfrm>
            <a:off x="6688605" y="598599"/>
            <a:ext cx="4511565" cy="923330"/>
          </a:xfrm>
          <a:prstGeom prst="rect">
            <a:avLst/>
          </a:prstGeom>
          <a:noFill/>
        </p:spPr>
        <p:txBody>
          <a:bodyPr wrap="square" rtlCol="0">
            <a:spAutoFit/>
          </a:bodyPr>
          <a:lstStyle/>
          <a:p>
            <a:pPr algn="ctr"/>
            <a:r>
              <a:rPr lang="en-US" dirty="0"/>
              <a:t>Attempting to compile the code below results in the following warning outputted by the compiler because gcc employs one pass</a:t>
            </a:r>
          </a:p>
        </p:txBody>
      </p:sp>
      <p:sp>
        <p:nvSpPr>
          <p:cNvPr id="12" name="TextBox 11">
            <a:extLst>
              <a:ext uri="{FF2B5EF4-FFF2-40B4-BE49-F238E27FC236}">
                <a16:creationId xmlns:a16="http://schemas.microsoft.com/office/drawing/2014/main" id="{78787144-4C72-3548-81CC-3F1F1F509604}"/>
              </a:ext>
            </a:extLst>
          </p:cNvPr>
          <p:cNvSpPr txBox="1"/>
          <p:nvPr/>
        </p:nvSpPr>
        <p:spPr>
          <a:xfrm>
            <a:off x="7600334" y="5154005"/>
            <a:ext cx="2688108" cy="369332"/>
          </a:xfrm>
          <a:prstGeom prst="rect">
            <a:avLst/>
          </a:prstGeom>
          <a:noFill/>
        </p:spPr>
        <p:txBody>
          <a:bodyPr wrap="none" rtlCol="0">
            <a:spAutoFit/>
          </a:bodyPr>
          <a:lstStyle/>
          <a:p>
            <a:r>
              <a:rPr lang="en-US" dirty="0"/>
              <a:t>How can we fix this error?</a:t>
            </a:r>
          </a:p>
        </p:txBody>
      </p:sp>
    </p:spTree>
    <p:extLst>
      <p:ext uri="{BB962C8B-B14F-4D97-AF65-F5344CB8AC3E}">
        <p14:creationId xmlns:p14="http://schemas.microsoft.com/office/powerpoint/2010/main" val="347266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4. The LINKER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r>
              <a:rPr lang="en-US" sz="2000" dirty="0">
                <a:cs typeface="Calibri" panose="020F0502020204030204" pitchFamily="34" charset="0"/>
              </a:rPr>
              <a:t>Links </a:t>
            </a:r>
            <a:r>
              <a:rPr lang="en-US" sz="2000" dirty="0" err="1">
                <a:latin typeface="Courier" pitchFamily="2" charset="0"/>
                <a:cs typeface="Calibri" panose="020F0502020204030204" pitchFamily="34" charset="0"/>
              </a:rPr>
              <a:t>hello.o</a:t>
            </a:r>
            <a:r>
              <a:rPr lang="en-US" sz="2000" dirty="0">
                <a:cs typeface="Calibri" panose="020F0502020204030204" pitchFamily="34" charset="0"/>
              </a:rPr>
              <a:t> along with any other object files and libraries</a:t>
            </a:r>
          </a:p>
          <a:p>
            <a:r>
              <a:rPr lang="en-US" sz="2000" dirty="0">
                <a:cs typeface="Calibri" panose="020F0502020204030204" pitchFamily="34" charset="0"/>
              </a:rPr>
              <a:t>Ensure that all dependencies are properly resolved</a:t>
            </a:r>
          </a:p>
          <a:p>
            <a:pPr lvl="1"/>
            <a:r>
              <a:rPr lang="en-US" sz="1800" dirty="0">
                <a:cs typeface="Calibri" panose="020F0502020204030204" pitchFamily="34" charset="0"/>
              </a:rPr>
              <a:t>Linker error thrown if definitions to something cannot be referenced </a:t>
            </a:r>
            <a:endParaRPr lang="en-US" sz="2000" dirty="0">
              <a:cs typeface="Calibri" panose="020F0502020204030204" pitchFamily="34" charset="0"/>
            </a:endParaRPr>
          </a:p>
          <a:p>
            <a:r>
              <a:rPr lang="en-US" sz="2000" dirty="0">
                <a:cs typeface="Calibri" panose="020F0502020204030204" pitchFamily="34" charset="0"/>
              </a:rPr>
              <a:t>Merges everything into one executable file</a:t>
            </a:r>
          </a:p>
          <a:p>
            <a:pPr lvl="1"/>
            <a:r>
              <a:rPr lang="en-US" sz="1800" dirty="0">
                <a:cs typeface="Calibri" panose="020F0502020204030204" pitchFamily="34" charset="0"/>
              </a:rPr>
              <a:t>In this case, </a:t>
            </a:r>
            <a:r>
              <a:rPr lang="en-US" sz="1800" dirty="0">
                <a:latin typeface="Courier" pitchFamily="2" charset="0"/>
                <a:cs typeface="Calibri" panose="020F0502020204030204" pitchFamily="34" charset="0"/>
              </a:rPr>
              <a:t>hello</a:t>
            </a:r>
            <a:endParaRPr lang="en-US" sz="18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14</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24 February 2020</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6096000" y="4272253"/>
            <a:ext cx="5670884"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4653499" y="4524717"/>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5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fontScale="92500"/>
          </a:bodyPr>
          <a:lstStyle/>
          <a:p>
            <a:pPr marL="0" indent="0">
              <a:buNone/>
            </a:pPr>
            <a:r>
              <a:rPr lang="en-US" dirty="0"/>
              <a:t>Lays in the operating system. </a:t>
            </a:r>
          </a:p>
          <a:p>
            <a:pPr marL="0" indent="0">
              <a:buNone/>
            </a:pPr>
            <a:r>
              <a:rPr lang="en-US" dirty="0"/>
              <a:t>Ensures program and necessary libraries are placed in RAM to prepare them for execution.</a:t>
            </a:r>
          </a:p>
          <a:p>
            <a:pPr marL="0" indent="0">
              <a:buNone/>
            </a:pPr>
            <a:r>
              <a:rPr lang="en-US" dirty="0"/>
              <a:t>The loader has 4 basic functions:</a:t>
            </a:r>
          </a:p>
          <a:p>
            <a:r>
              <a:rPr lang="en-US" dirty="0"/>
              <a:t>Allocation – allocate space in memory for program</a:t>
            </a:r>
          </a:p>
          <a:p>
            <a:r>
              <a:rPr lang="en-US" dirty="0"/>
              <a:t>Linking – resolve symbolic references between programs</a:t>
            </a:r>
          </a:p>
          <a:p>
            <a:r>
              <a:rPr lang="en-US" dirty="0"/>
              <a:t>Relocation – fix all dependent locations and point them to the newly allocated space</a:t>
            </a:r>
          </a:p>
          <a:p>
            <a:r>
              <a:rPr lang="en-US" dirty="0"/>
              <a:t>Loading – place machine code and data directly into the processor</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15</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F69E0E59-60CA-7345-B7F6-BCD615F1F497}" type="datetime3">
              <a:rPr lang="en-US" smtClean="0"/>
              <a:t>24 February 2020</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Loaders</a:t>
            </a:r>
          </a:p>
        </p:txBody>
      </p:sp>
      <p:pic>
        <p:nvPicPr>
          <p:cNvPr id="10" name="Picture 9">
            <a:extLst>
              <a:ext uri="{FF2B5EF4-FFF2-40B4-BE49-F238E27FC236}">
                <a16:creationId xmlns:a16="http://schemas.microsoft.com/office/drawing/2014/main" id="{E4392AC5-095A-AF46-9B7D-BB6C790525A8}"/>
              </a:ext>
            </a:extLst>
          </p:cNvPr>
          <p:cNvPicPr>
            <a:picLocks noChangeAspect="1"/>
          </p:cNvPicPr>
          <p:nvPr/>
        </p:nvPicPr>
        <p:blipFill>
          <a:blip r:embed="rId3"/>
          <a:stretch>
            <a:fillRect/>
          </a:stretch>
        </p:blipFill>
        <p:spPr>
          <a:xfrm>
            <a:off x="5733326" y="1167641"/>
            <a:ext cx="5892192" cy="4522718"/>
          </a:xfrm>
          <a:prstGeom prst="rect">
            <a:avLst/>
          </a:prstGeom>
        </p:spPr>
      </p:pic>
      <p:sp>
        <p:nvSpPr>
          <p:cNvPr id="11" name="Rectangle 10">
            <a:extLst>
              <a:ext uri="{FF2B5EF4-FFF2-40B4-BE49-F238E27FC236}">
                <a16:creationId xmlns:a16="http://schemas.microsoft.com/office/drawing/2014/main" id="{E56D689D-F3A6-EA42-A573-583EC297D286}"/>
              </a:ext>
            </a:extLst>
          </p:cNvPr>
          <p:cNvSpPr/>
          <p:nvPr/>
        </p:nvSpPr>
        <p:spPr>
          <a:xfrm>
            <a:off x="5513803" y="5167139"/>
            <a:ext cx="2103548" cy="523220"/>
          </a:xfrm>
          <a:prstGeom prst="rect">
            <a:avLst/>
          </a:prstGeom>
          <a:noFill/>
        </p:spPr>
        <p:txBody>
          <a:bodyPr wrap="squar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Comic Sans MS" panose="030F0902030302020204" pitchFamily="66" charset="0"/>
              </a:rPr>
              <a:t>RAM</a:t>
            </a:r>
          </a:p>
        </p:txBody>
      </p:sp>
      <p:pic>
        <p:nvPicPr>
          <p:cNvPr id="17" name="Picture 16">
            <a:extLst>
              <a:ext uri="{FF2B5EF4-FFF2-40B4-BE49-F238E27FC236}">
                <a16:creationId xmlns:a16="http://schemas.microsoft.com/office/drawing/2014/main" id="{691875DE-7A7C-F140-9CC6-0C878A4544FA}"/>
              </a:ext>
            </a:extLst>
          </p:cNvPr>
          <p:cNvPicPr>
            <a:picLocks noChangeAspect="1"/>
          </p:cNvPicPr>
          <p:nvPr/>
        </p:nvPicPr>
        <p:blipFill>
          <a:blip r:embed="rId4"/>
          <a:stretch>
            <a:fillRect/>
          </a:stretch>
        </p:blipFill>
        <p:spPr>
          <a:xfrm rot="426025">
            <a:off x="5844595" y="2796094"/>
            <a:ext cx="3500642" cy="1510429"/>
          </a:xfrm>
          <a:prstGeom prst="rect">
            <a:avLst/>
          </a:prstGeom>
        </p:spPr>
      </p:pic>
    </p:spTree>
    <p:extLst>
      <p:ext uri="{BB962C8B-B14F-4D97-AF65-F5344CB8AC3E}">
        <p14:creationId xmlns:p14="http://schemas.microsoft.com/office/powerpoint/2010/main" val="1340991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6A5D2-9C8F-594A-9FFD-1A96F3AD5844}"/>
              </a:ext>
            </a:extLst>
          </p:cNvPr>
          <p:cNvSpPr>
            <a:spLocks noGrp="1"/>
          </p:cNvSpPr>
          <p:nvPr>
            <p:ph idx="1"/>
          </p:nvPr>
        </p:nvSpPr>
        <p:spPr>
          <a:xfrm>
            <a:off x="790252" y="2168039"/>
            <a:ext cx="5458148" cy="4021242"/>
          </a:xfrm>
        </p:spPr>
        <p:txBody>
          <a:bodyPr>
            <a:normAutofit/>
          </a:bodyPr>
          <a:lstStyle/>
          <a:p>
            <a:pPr marL="0" indent="0">
              <a:buNone/>
            </a:pPr>
            <a:r>
              <a:rPr lang="en-US" dirty="0"/>
              <a:t>Memory layout of an executable can be seen in the figure on the right:</a:t>
            </a:r>
          </a:p>
          <a:p>
            <a:pPr marL="571500" lvl="1" indent="-342900">
              <a:buFont typeface="+mj-lt"/>
              <a:buAutoNum type="arabicPeriod"/>
            </a:pPr>
            <a:r>
              <a:rPr lang="en-US" dirty="0">
                <a:solidFill>
                  <a:schemeClr val="accent1">
                    <a:lumMod val="75000"/>
                  </a:schemeClr>
                </a:solidFill>
              </a:rPr>
              <a:t>Stack</a:t>
            </a:r>
            <a:r>
              <a:rPr lang="en-US" dirty="0"/>
              <a:t> for local variables, return addresses, arguments and return values</a:t>
            </a:r>
          </a:p>
          <a:p>
            <a:pPr marL="571500" lvl="1" indent="-342900">
              <a:buFont typeface="+mj-lt"/>
              <a:buAutoNum type="arabicPeriod"/>
            </a:pPr>
            <a:r>
              <a:rPr lang="en-US" dirty="0">
                <a:solidFill>
                  <a:schemeClr val="accent1">
                    <a:lumMod val="75000"/>
                  </a:schemeClr>
                </a:solidFill>
              </a:rPr>
              <a:t>Heap</a:t>
            </a:r>
            <a:r>
              <a:rPr lang="en-US" dirty="0"/>
              <a:t> for dynamic memory allocation</a:t>
            </a:r>
          </a:p>
          <a:p>
            <a:pPr marL="571500" lvl="1" indent="-342900">
              <a:buFont typeface="+mj-lt"/>
              <a:buAutoNum type="arabicPeriod"/>
            </a:pPr>
            <a:r>
              <a:rPr lang="en-US" dirty="0">
                <a:solidFill>
                  <a:schemeClr val="accent1">
                    <a:lumMod val="50000"/>
                  </a:schemeClr>
                </a:solidFill>
              </a:rPr>
              <a:t>Uninitialized data, </a:t>
            </a:r>
            <a:r>
              <a:rPr lang="en-US" dirty="0">
                <a:solidFill>
                  <a:schemeClr val="tx1"/>
                </a:solidFill>
              </a:rPr>
              <a:t>also called “</a:t>
            </a:r>
            <a:r>
              <a:rPr lang="en-US" dirty="0" err="1">
                <a:solidFill>
                  <a:schemeClr val="accent1">
                    <a:lumMod val="50000"/>
                  </a:schemeClr>
                </a:solidFill>
              </a:rPr>
              <a:t>bss</a:t>
            </a:r>
            <a:r>
              <a:rPr lang="en-US" dirty="0">
                <a:solidFill>
                  <a:schemeClr val="tx1"/>
                </a:solidFill>
              </a:rPr>
              <a:t>” segment, </a:t>
            </a:r>
            <a:r>
              <a:rPr lang="en-US" dirty="0"/>
              <a:t>contains declared global and static variables, all initialized to 0 by exec</a:t>
            </a:r>
          </a:p>
          <a:p>
            <a:pPr marL="571500" lvl="1" indent="-342900">
              <a:buFont typeface="+mj-lt"/>
              <a:buAutoNum type="arabicPeriod"/>
            </a:pPr>
            <a:r>
              <a:rPr lang="en-US" dirty="0">
                <a:solidFill>
                  <a:schemeClr val="accent3">
                    <a:lumMod val="50000"/>
                  </a:schemeClr>
                </a:solidFill>
              </a:rPr>
              <a:t>Initialized data </a:t>
            </a:r>
            <a:r>
              <a:rPr lang="en-US" dirty="0"/>
              <a:t>holds global, static, constant, and extern variables that are initialized beforehand</a:t>
            </a:r>
          </a:p>
          <a:p>
            <a:pPr marL="571500" lvl="1" indent="-342900">
              <a:buFont typeface="+mj-lt"/>
              <a:buAutoNum type="arabicPeriod"/>
            </a:pPr>
            <a:r>
              <a:rPr lang="en-US" dirty="0"/>
              <a:t>Text segment contains executable instructions</a:t>
            </a:r>
          </a:p>
        </p:txBody>
      </p:sp>
      <p:sp>
        <p:nvSpPr>
          <p:cNvPr id="4" name="Date Placeholder 3">
            <a:extLst>
              <a:ext uri="{FF2B5EF4-FFF2-40B4-BE49-F238E27FC236}">
                <a16:creationId xmlns:a16="http://schemas.microsoft.com/office/drawing/2014/main" id="{350D2D9F-5A07-6848-A08F-5AF6E9319874}"/>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74C942FD-4B0F-334E-8803-A108E173A082}"/>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9DCF2EB7-3A8F-0F4F-A89B-5568BAC8D67D}"/>
              </a:ext>
            </a:extLst>
          </p:cNvPr>
          <p:cNvSpPr>
            <a:spLocks noGrp="1"/>
          </p:cNvSpPr>
          <p:nvPr>
            <p:ph type="sldNum" sz="quarter" idx="12"/>
          </p:nvPr>
        </p:nvSpPr>
        <p:spPr/>
        <p:txBody>
          <a:bodyPr/>
          <a:lstStyle/>
          <a:p>
            <a:fld id="{2B53914A-A650-CD49-87F6-05A19D95FB7C}" type="slidenum">
              <a:rPr lang="en-US" smtClean="0"/>
              <a:t>16</a:t>
            </a:fld>
            <a:endParaRPr lang="en-US"/>
          </a:p>
        </p:txBody>
      </p:sp>
      <p:sp>
        <p:nvSpPr>
          <p:cNvPr id="7" name="Title 1">
            <a:extLst>
              <a:ext uri="{FF2B5EF4-FFF2-40B4-BE49-F238E27FC236}">
                <a16:creationId xmlns:a16="http://schemas.microsoft.com/office/drawing/2014/main" id="{EB5C1FF5-46DA-0F40-8C7F-F9B465FAB968}"/>
              </a:ext>
            </a:extLst>
          </p:cNvPr>
          <p:cNvSpPr txBox="1">
            <a:spLocks/>
          </p:cNvSpPr>
          <p:nvPr/>
        </p:nvSpPr>
        <p:spPr bwMode="black">
          <a:xfrm>
            <a:off x="790251" y="668719"/>
            <a:ext cx="545814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Memory</a:t>
            </a:r>
          </a:p>
        </p:txBody>
      </p:sp>
      <p:grpSp>
        <p:nvGrpSpPr>
          <p:cNvPr id="34" name="Group 33">
            <a:extLst>
              <a:ext uri="{FF2B5EF4-FFF2-40B4-BE49-F238E27FC236}">
                <a16:creationId xmlns:a16="http://schemas.microsoft.com/office/drawing/2014/main" id="{22536DBE-84BF-5446-B156-BEF11824017B}"/>
              </a:ext>
            </a:extLst>
          </p:cNvPr>
          <p:cNvGrpSpPr/>
          <p:nvPr/>
        </p:nvGrpSpPr>
        <p:grpSpPr>
          <a:xfrm>
            <a:off x="8094145" y="812481"/>
            <a:ext cx="1443790" cy="4747999"/>
            <a:chOff x="7724273" y="868629"/>
            <a:chExt cx="1788695" cy="4747999"/>
          </a:xfrm>
        </p:grpSpPr>
        <p:grpSp>
          <p:nvGrpSpPr>
            <p:cNvPr id="30" name="Group 29">
              <a:extLst>
                <a:ext uri="{FF2B5EF4-FFF2-40B4-BE49-F238E27FC236}">
                  <a16:creationId xmlns:a16="http://schemas.microsoft.com/office/drawing/2014/main" id="{2379B604-F081-F04A-A92C-779A3DF4D6A6}"/>
                </a:ext>
              </a:extLst>
            </p:cNvPr>
            <p:cNvGrpSpPr/>
            <p:nvPr/>
          </p:nvGrpSpPr>
          <p:grpSpPr>
            <a:xfrm>
              <a:off x="7724274" y="868629"/>
              <a:ext cx="1788694" cy="4747999"/>
              <a:chOff x="7724274" y="868629"/>
              <a:chExt cx="1788694" cy="4747999"/>
            </a:xfrm>
          </p:grpSpPr>
          <p:grpSp>
            <p:nvGrpSpPr>
              <p:cNvPr id="20" name="Group 19">
                <a:extLst>
                  <a:ext uri="{FF2B5EF4-FFF2-40B4-BE49-F238E27FC236}">
                    <a16:creationId xmlns:a16="http://schemas.microsoft.com/office/drawing/2014/main" id="{49F7EA50-AB69-7941-AD8A-D72C7012703B}"/>
                  </a:ext>
                </a:extLst>
              </p:cNvPr>
              <p:cNvGrpSpPr/>
              <p:nvPr/>
            </p:nvGrpSpPr>
            <p:grpSpPr>
              <a:xfrm>
                <a:off x="7724274" y="868629"/>
                <a:ext cx="1788694" cy="4747999"/>
                <a:chOff x="7724274" y="868629"/>
                <a:chExt cx="1788694" cy="4747999"/>
              </a:xfrm>
              <a:solidFill>
                <a:schemeClr val="accent6">
                  <a:lumMod val="40000"/>
                  <a:lumOff val="60000"/>
                </a:schemeClr>
              </a:solidFill>
            </p:grpSpPr>
            <p:grpSp>
              <p:nvGrpSpPr>
                <p:cNvPr id="16" name="Group 15">
                  <a:extLst>
                    <a:ext uri="{FF2B5EF4-FFF2-40B4-BE49-F238E27FC236}">
                      <a16:creationId xmlns:a16="http://schemas.microsoft.com/office/drawing/2014/main" id="{3DCD7D29-3B29-F045-9968-C3FEDC9104D7}"/>
                    </a:ext>
                  </a:extLst>
                </p:cNvPr>
                <p:cNvGrpSpPr/>
                <p:nvPr/>
              </p:nvGrpSpPr>
              <p:grpSpPr>
                <a:xfrm>
                  <a:off x="7724274" y="868629"/>
                  <a:ext cx="1788694" cy="4747999"/>
                  <a:chOff x="7724274" y="868629"/>
                  <a:chExt cx="1788694" cy="4747999"/>
                </a:xfrm>
                <a:grpFill/>
              </p:grpSpPr>
              <p:grpSp>
                <p:nvGrpSpPr>
                  <p:cNvPr id="12" name="Group 11">
                    <a:extLst>
                      <a:ext uri="{FF2B5EF4-FFF2-40B4-BE49-F238E27FC236}">
                        <a16:creationId xmlns:a16="http://schemas.microsoft.com/office/drawing/2014/main" id="{1716C0ED-CB72-7B40-BCD6-B77D92B8BB36}"/>
                      </a:ext>
                    </a:extLst>
                  </p:cNvPr>
                  <p:cNvGrpSpPr/>
                  <p:nvPr/>
                </p:nvGrpSpPr>
                <p:grpSpPr>
                  <a:xfrm>
                    <a:off x="7724274" y="868629"/>
                    <a:ext cx="1788694" cy="4747999"/>
                    <a:chOff x="7724274" y="860840"/>
                    <a:chExt cx="1588168" cy="1183771"/>
                  </a:xfrm>
                  <a:grpFill/>
                </p:grpSpPr>
                <p:sp>
                  <p:nvSpPr>
                    <p:cNvPr id="2" name="Rectangle 1">
                      <a:extLst>
                        <a:ext uri="{FF2B5EF4-FFF2-40B4-BE49-F238E27FC236}">
                          <a16:creationId xmlns:a16="http://schemas.microsoft.com/office/drawing/2014/main" id="{D240A8A7-9113-FB45-A8A4-60763D351A19}"/>
                        </a:ext>
                      </a:extLst>
                    </p:cNvPr>
                    <p:cNvSpPr/>
                    <p:nvPr/>
                  </p:nvSpPr>
                  <p:spPr>
                    <a:xfrm>
                      <a:off x="7724274" y="860840"/>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1BC76A6-25EA-804B-B85D-9EE5E2D3CD98}"/>
                        </a:ext>
                      </a:extLst>
                    </p:cNvPr>
                    <p:cNvSpPr/>
                    <p:nvPr/>
                  </p:nvSpPr>
                  <p:spPr>
                    <a:xfrm>
                      <a:off x="7724274" y="1000239"/>
                      <a:ext cx="1588168" cy="505952"/>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7373F1-DA35-404D-96FF-31CE00A2E2D8}"/>
                        </a:ext>
                      </a:extLst>
                    </p:cNvPr>
                    <p:cNvSpPr/>
                    <p:nvPr/>
                  </p:nvSpPr>
                  <p:spPr>
                    <a:xfrm>
                      <a:off x="7724274" y="1506191"/>
                      <a:ext cx="1588168" cy="139399"/>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CA1373-9D16-9947-88CE-6A2880DDE211}"/>
                        </a:ext>
                      </a:extLst>
                    </p:cNvPr>
                    <p:cNvSpPr/>
                    <p:nvPr/>
                  </p:nvSpPr>
                  <p:spPr>
                    <a:xfrm>
                      <a:off x="7724274" y="1782636"/>
                      <a:ext cx="1588168" cy="261975"/>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38451D26-7E27-8E41-BF33-A98F09A1C373}"/>
                      </a:ext>
                    </a:extLst>
                  </p:cNvPr>
                  <p:cNvSpPr/>
                  <p:nvPr/>
                </p:nvSpPr>
                <p:spPr>
                  <a:xfrm>
                    <a:off x="7724274" y="4005342"/>
                    <a:ext cx="1788694" cy="559117"/>
                  </a:xfrm>
                  <a:prstGeom prst="rect">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846F97C7-DF24-064A-8898-67AAEE196452}"/>
                    </a:ext>
                  </a:extLst>
                </p:cNvPr>
                <p:cNvCxnSpPr/>
                <p:nvPr/>
              </p:nvCxnSpPr>
              <p:spPr>
                <a:xfrm>
                  <a:off x="7724274" y="1785250"/>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B7EEA99-F1DC-6045-95F4-A9200409B46B}"/>
                    </a:ext>
                  </a:extLst>
                </p:cNvPr>
                <p:cNvCxnSpPr/>
                <p:nvPr/>
              </p:nvCxnSpPr>
              <p:spPr>
                <a:xfrm>
                  <a:off x="7724274" y="2999874"/>
                  <a:ext cx="1788694" cy="0"/>
                </a:xfrm>
                <a:prstGeom prst="line">
                  <a:avLst/>
                </a:prstGeom>
                <a:grpFill/>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0E9009DB-086B-0A45-A50F-B6730B15E14A}"/>
                  </a:ext>
                </a:extLst>
              </p:cNvPr>
              <p:cNvCxnSpPr>
                <a:cxnSpLocks/>
              </p:cNvCxnSpPr>
              <p:nvPr/>
            </p:nvCxnSpPr>
            <p:spPr>
              <a:xfrm>
                <a:off x="8630653" y="1785250"/>
                <a:ext cx="0" cy="308245"/>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B762B1-5C3B-DD45-8576-E092C255EC34}"/>
                  </a:ext>
                </a:extLst>
              </p:cNvPr>
              <p:cNvCxnSpPr>
                <a:cxnSpLocks/>
              </p:cNvCxnSpPr>
              <p:nvPr/>
            </p:nvCxnSpPr>
            <p:spPr>
              <a:xfrm flipV="1">
                <a:off x="8622632" y="2695074"/>
                <a:ext cx="0" cy="304800"/>
              </a:xfrm>
              <a:prstGeom prst="straightConnector1">
                <a:avLst/>
              </a:prstGeom>
              <a:ln w="25400" cap="flat" cmpd="sng">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9A40B9-52C7-4944-BA3E-AA7CD768F036}"/>
                  </a:ext>
                </a:extLst>
              </p:cNvPr>
              <p:cNvSpPr txBox="1"/>
              <p:nvPr/>
            </p:nvSpPr>
            <p:spPr>
              <a:xfrm>
                <a:off x="7724274" y="1427746"/>
                <a:ext cx="1788694" cy="307777"/>
              </a:xfrm>
              <a:prstGeom prst="rect">
                <a:avLst/>
              </a:prstGeom>
              <a:noFill/>
            </p:spPr>
            <p:txBody>
              <a:bodyPr wrap="square" rtlCol="0">
                <a:spAutoFit/>
              </a:bodyPr>
              <a:lstStyle/>
              <a:p>
                <a:pPr algn="ctr"/>
                <a:r>
                  <a:rPr lang="en-US" sz="1400" dirty="0">
                    <a:solidFill>
                      <a:schemeClr val="accent1">
                        <a:lumMod val="75000"/>
                      </a:schemeClr>
                    </a:solidFill>
                  </a:rPr>
                  <a:t>stack</a:t>
                </a:r>
              </a:p>
            </p:txBody>
          </p:sp>
          <p:sp>
            <p:nvSpPr>
              <p:cNvPr id="29" name="TextBox 28">
                <a:extLst>
                  <a:ext uri="{FF2B5EF4-FFF2-40B4-BE49-F238E27FC236}">
                    <a16:creationId xmlns:a16="http://schemas.microsoft.com/office/drawing/2014/main" id="{38086D9D-944A-7D4E-A521-8B80729042AB}"/>
                  </a:ext>
                </a:extLst>
              </p:cNvPr>
              <p:cNvSpPr txBox="1"/>
              <p:nvPr/>
            </p:nvSpPr>
            <p:spPr>
              <a:xfrm>
                <a:off x="7724274" y="3074585"/>
                <a:ext cx="1788694" cy="307777"/>
              </a:xfrm>
              <a:prstGeom prst="rect">
                <a:avLst/>
              </a:prstGeom>
              <a:noFill/>
            </p:spPr>
            <p:txBody>
              <a:bodyPr wrap="square" rtlCol="0">
                <a:spAutoFit/>
              </a:bodyPr>
              <a:lstStyle/>
              <a:p>
                <a:pPr algn="ctr"/>
                <a:r>
                  <a:rPr lang="en-US" sz="1400" dirty="0">
                    <a:solidFill>
                      <a:schemeClr val="accent1">
                        <a:lumMod val="75000"/>
                      </a:schemeClr>
                    </a:solidFill>
                  </a:rPr>
                  <a:t>heap</a:t>
                </a:r>
              </a:p>
            </p:txBody>
          </p:sp>
        </p:grpSp>
        <p:sp>
          <p:nvSpPr>
            <p:cNvPr id="31" name="TextBox 30">
              <a:extLst>
                <a:ext uri="{FF2B5EF4-FFF2-40B4-BE49-F238E27FC236}">
                  <a16:creationId xmlns:a16="http://schemas.microsoft.com/office/drawing/2014/main" id="{89CD3256-A681-CF40-97AB-B788F9E1461B}"/>
                </a:ext>
              </a:extLst>
            </p:cNvPr>
            <p:cNvSpPr txBox="1"/>
            <p:nvPr/>
          </p:nvSpPr>
          <p:spPr>
            <a:xfrm>
              <a:off x="7724273" y="3475022"/>
              <a:ext cx="1788694" cy="523220"/>
            </a:xfrm>
            <a:prstGeom prst="rect">
              <a:avLst/>
            </a:prstGeom>
            <a:noFill/>
          </p:spPr>
          <p:txBody>
            <a:bodyPr wrap="square" rtlCol="0">
              <a:spAutoFit/>
            </a:bodyPr>
            <a:lstStyle/>
            <a:p>
              <a:pPr algn="ctr"/>
              <a:r>
                <a:rPr lang="en-US" sz="1400" dirty="0">
                  <a:solidFill>
                    <a:schemeClr val="accent1">
                      <a:lumMod val="50000"/>
                    </a:schemeClr>
                  </a:solidFill>
                </a:rPr>
                <a:t>uninitialized data (</a:t>
              </a:r>
              <a:r>
                <a:rPr lang="en-US" sz="1400" dirty="0" err="1">
                  <a:solidFill>
                    <a:schemeClr val="accent1">
                      <a:lumMod val="50000"/>
                    </a:schemeClr>
                  </a:solidFill>
                </a:rPr>
                <a:t>bss</a:t>
              </a:r>
              <a:r>
                <a:rPr lang="en-US" sz="1400" dirty="0">
                  <a:solidFill>
                    <a:schemeClr val="accent1">
                      <a:lumMod val="50000"/>
                    </a:schemeClr>
                  </a:solidFill>
                </a:rPr>
                <a:t>)</a:t>
              </a:r>
            </a:p>
          </p:txBody>
        </p:sp>
        <p:sp>
          <p:nvSpPr>
            <p:cNvPr id="32" name="TextBox 31">
              <a:extLst>
                <a:ext uri="{FF2B5EF4-FFF2-40B4-BE49-F238E27FC236}">
                  <a16:creationId xmlns:a16="http://schemas.microsoft.com/office/drawing/2014/main" id="{2E501651-D3FA-854C-BB69-A00CEED71B23}"/>
                </a:ext>
              </a:extLst>
            </p:cNvPr>
            <p:cNvSpPr txBox="1"/>
            <p:nvPr/>
          </p:nvSpPr>
          <p:spPr>
            <a:xfrm>
              <a:off x="7724274" y="4123551"/>
              <a:ext cx="1788694" cy="307777"/>
            </a:xfrm>
            <a:prstGeom prst="rect">
              <a:avLst/>
            </a:prstGeom>
            <a:noFill/>
          </p:spPr>
          <p:txBody>
            <a:bodyPr wrap="square" rtlCol="0">
              <a:spAutoFit/>
            </a:bodyPr>
            <a:lstStyle/>
            <a:p>
              <a:pPr algn="ctr"/>
              <a:r>
                <a:rPr lang="en-US" sz="1400" dirty="0">
                  <a:solidFill>
                    <a:schemeClr val="accent3">
                      <a:lumMod val="50000"/>
                    </a:schemeClr>
                  </a:solidFill>
                </a:rPr>
                <a:t>initialized data</a:t>
              </a:r>
            </a:p>
          </p:txBody>
        </p:sp>
        <p:sp>
          <p:nvSpPr>
            <p:cNvPr id="33" name="TextBox 32">
              <a:extLst>
                <a:ext uri="{FF2B5EF4-FFF2-40B4-BE49-F238E27FC236}">
                  <a16:creationId xmlns:a16="http://schemas.microsoft.com/office/drawing/2014/main" id="{A8B3FF29-2A0D-0E4C-B682-57AAB6EBC7A6}"/>
                </a:ext>
              </a:extLst>
            </p:cNvPr>
            <p:cNvSpPr txBox="1"/>
            <p:nvPr/>
          </p:nvSpPr>
          <p:spPr>
            <a:xfrm>
              <a:off x="7724274" y="4942795"/>
              <a:ext cx="1788694" cy="307777"/>
            </a:xfrm>
            <a:prstGeom prst="rect">
              <a:avLst/>
            </a:prstGeom>
            <a:noFill/>
          </p:spPr>
          <p:txBody>
            <a:bodyPr wrap="square" rtlCol="0">
              <a:spAutoFit/>
            </a:bodyPr>
            <a:lstStyle/>
            <a:p>
              <a:pPr algn="ctr"/>
              <a:r>
                <a:rPr lang="en-US" sz="1400" dirty="0">
                  <a:solidFill>
                    <a:schemeClr val="tx1">
                      <a:lumMod val="75000"/>
                      <a:lumOff val="25000"/>
                    </a:schemeClr>
                  </a:solidFill>
                </a:rPr>
                <a:t>text</a:t>
              </a:r>
            </a:p>
          </p:txBody>
        </p:sp>
      </p:grpSp>
      <p:grpSp>
        <p:nvGrpSpPr>
          <p:cNvPr id="47" name="Group 46">
            <a:extLst>
              <a:ext uri="{FF2B5EF4-FFF2-40B4-BE49-F238E27FC236}">
                <a16:creationId xmlns:a16="http://schemas.microsoft.com/office/drawing/2014/main" id="{658D8D64-D225-3B4E-939B-552EFE334271}"/>
              </a:ext>
            </a:extLst>
          </p:cNvPr>
          <p:cNvGrpSpPr/>
          <p:nvPr/>
        </p:nvGrpSpPr>
        <p:grpSpPr>
          <a:xfrm>
            <a:off x="9950566" y="1366937"/>
            <a:ext cx="366273" cy="3858264"/>
            <a:chOff x="9622893" y="1340820"/>
            <a:chExt cx="267064" cy="3858264"/>
          </a:xfrm>
        </p:grpSpPr>
        <p:sp>
          <p:nvSpPr>
            <p:cNvPr id="41" name="TextBox 40">
              <a:extLst>
                <a:ext uri="{FF2B5EF4-FFF2-40B4-BE49-F238E27FC236}">
                  <a16:creationId xmlns:a16="http://schemas.microsoft.com/office/drawing/2014/main" id="{1B7DF6C9-4F50-1842-9C82-61000BBB361D}"/>
                </a:ext>
              </a:extLst>
            </p:cNvPr>
            <p:cNvSpPr txBox="1"/>
            <p:nvPr/>
          </p:nvSpPr>
          <p:spPr>
            <a:xfrm>
              <a:off x="9633284" y="1340820"/>
              <a:ext cx="256673" cy="369332"/>
            </a:xfrm>
            <a:prstGeom prst="rect">
              <a:avLst/>
            </a:prstGeom>
            <a:noFill/>
          </p:spPr>
          <p:txBody>
            <a:bodyPr wrap="square" rtlCol="0">
              <a:spAutoFit/>
            </a:bodyPr>
            <a:lstStyle/>
            <a:p>
              <a:r>
                <a:rPr lang="en-US" dirty="0"/>
                <a:t>1</a:t>
              </a:r>
            </a:p>
          </p:txBody>
        </p:sp>
        <p:sp>
          <p:nvSpPr>
            <p:cNvPr id="42" name="TextBox 41">
              <a:extLst>
                <a:ext uri="{FF2B5EF4-FFF2-40B4-BE49-F238E27FC236}">
                  <a16:creationId xmlns:a16="http://schemas.microsoft.com/office/drawing/2014/main" id="{BC82D248-7342-204A-824D-E052D2E51162}"/>
                </a:ext>
              </a:extLst>
            </p:cNvPr>
            <p:cNvSpPr txBox="1"/>
            <p:nvPr/>
          </p:nvSpPr>
          <p:spPr>
            <a:xfrm>
              <a:off x="9622893" y="2965124"/>
              <a:ext cx="256673" cy="369332"/>
            </a:xfrm>
            <a:prstGeom prst="rect">
              <a:avLst/>
            </a:prstGeom>
            <a:noFill/>
          </p:spPr>
          <p:txBody>
            <a:bodyPr wrap="square" rtlCol="0">
              <a:spAutoFit/>
            </a:bodyPr>
            <a:lstStyle/>
            <a:p>
              <a:r>
                <a:rPr lang="en-US" dirty="0"/>
                <a:t>2</a:t>
              </a:r>
            </a:p>
          </p:txBody>
        </p:sp>
        <p:sp>
          <p:nvSpPr>
            <p:cNvPr id="43" name="TextBox 42">
              <a:extLst>
                <a:ext uri="{FF2B5EF4-FFF2-40B4-BE49-F238E27FC236}">
                  <a16:creationId xmlns:a16="http://schemas.microsoft.com/office/drawing/2014/main" id="{03CF450B-D4DC-4C4D-BEB0-3BB7C97BB844}"/>
                </a:ext>
              </a:extLst>
            </p:cNvPr>
            <p:cNvSpPr txBox="1"/>
            <p:nvPr/>
          </p:nvSpPr>
          <p:spPr>
            <a:xfrm>
              <a:off x="9633283" y="3485294"/>
              <a:ext cx="256673" cy="369332"/>
            </a:xfrm>
            <a:prstGeom prst="rect">
              <a:avLst/>
            </a:prstGeom>
            <a:noFill/>
          </p:spPr>
          <p:txBody>
            <a:bodyPr wrap="square" rtlCol="0">
              <a:spAutoFit/>
            </a:bodyPr>
            <a:lstStyle/>
            <a:p>
              <a:r>
                <a:rPr lang="en-US" dirty="0"/>
                <a:t>3</a:t>
              </a:r>
            </a:p>
          </p:txBody>
        </p:sp>
        <p:sp>
          <p:nvSpPr>
            <p:cNvPr id="44" name="TextBox 43">
              <a:extLst>
                <a:ext uri="{FF2B5EF4-FFF2-40B4-BE49-F238E27FC236}">
                  <a16:creationId xmlns:a16="http://schemas.microsoft.com/office/drawing/2014/main" id="{A1EF62D4-2B14-5949-AB69-7206E4D3DA27}"/>
                </a:ext>
              </a:extLst>
            </p:cNvPr>
            <p:cNvSpPr txBox="1"/>
            <p:nvPr/>
          </p:nvSpPr>
          <p:spPr>
            <a:xfrm>
              <a:off x="9633283" y="3988925"/>
              <a:ext cx="256673" cy="369332"/>
            </a:xfrm>
            <a:prstGeom prst="rect">
              <a:avLst/>
            </a:prstGeom>
            <a:noFill/>
          </p:spPr>
          <p:txBody>
            <a:bodyPr wrap="square" rtlCol="0">
              <a:spAutoFit/>
            </a:bodyPr>
            <a:lstStyle/>
            <a:p>
              <a:r>
                <a:rPr lang="en-US" dirty="0"/>
                <a:t>4</a:t>
              </a:r>
            </a:p>
          </p:txBody>
        </p:sp>
        <p:sp>
          <p:nvSpPr>
            <p:cNvPr id="46" name="TextBox 45">
              <a:extLst>
                <a:ext uri="{FF2B5EF4-FFF2-40B4-BE49-F238E27FC236}">
                  <a16:creationId xmlns:a16="http://schemas.microsoft.com/office/drawing/2014/main" id="{9CC8FF99-08D7-6141-8FAB-6F97118951B9}"/>
                </a:ext>
              </a:extLst>
            </p:cNvPr>
            <p:cNvSpPr txBox="1"/>
            <p:nvPr/>
          </p:nvSpPr>
          <p:spPr>
            <a:xfrm>
              <a:off x="9630601" y="4829752"/>
              <a:ext cx="256673" cy="369332"/>
            </a:xfrm>
            <a:prstGeom prst="rect">
              <a:avLst/>
            </a:prstGeom>
            <a:noFill/>
          </p:spPr>
          <p:txBody>
            <a:bodyPr wrap="square" rtlCol="0">
              <a:spAutoFit/>
            </a:bodyPr>
            <a:lstStyle/>
            <a:p>
              <a:r>
                <a:rPr lang="en-US" dirty="0"/>
                <a:t>5</a:t>
              </a:r>
            </a:p>
          </p:txBody>
        </p:sp>
      </p:grpSp>
      <p:grpSp>
        <p:nvGrpSpPr>
          <p:cNvPr id="56" name="Group 55">
            <a:extLst>
              <a:ext uri="{FF2B5EF4-FFF2-40B4-BE49-F238E27FC236}">
                <a16:creationId xmlns:a16="http://schemas.microsoft.com/office/drawing/2014/main" id="{692BF1AF-0D6B-B34F-8A85-875D1706CCB2}"/>
              </a:ext>
            </a:extLst>
          </p:cNvPr>
          <p:cNvGrpSpPr/>
          <p:nvPr/>
        </p:nvGrpSpPr>
        <p:grpSpPr>
          <a:xfrm>
            <a:off x="9691236" y="1366937"/>
            <a:ext cx="102469" cy="4193542"/>
            <a:chOff x="9691236" y="1366937"/>
            <a:chExt cx="102469" cy="4193542"/>
          </a:xfrm>
        </p:grpSpPr>
        <p:sp>
          <p:nvSpPr>
            <p:cNvPr id="51" name="Right Brace 50">
              <a:extLst>
                <a:ext uri="{FF2B5EF4-FFF2-40B4-BE49-F238E27FC236}">
                  <a16:creationId xmlns:a16="http://schemas.microsoft.com/office/drawing/2014/main" id="{892AA4C4-E21F-0E4D-BE56-CB2C87458A4E}"/>
                </a:ext>
              </a:extLst>
            </p:cNvPr>
            <p:cNvSpPr/>
            <p:nvPr/>
          </p:nvSpPr>
          <p:spPr>
            <a:xfrm>
              <a:off x="9694796" y="2968321"/>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ight Brace 51">
              <a:extLst>
                <a:ext uri="{FF2B5EF4-FFF2-40B4-BE49-F238E27FC236}">
                  <a16:creationId xmlns:a16="http://schemas.microsoft.com/office/drawing/2014/main" id="{BB6BC5DD-7236-324B-AB13-B04CA0FD79B0}"/>
                </a:ext>
              </a:extLst>
            </p:cNvPr>
            <p:cNvSpPr/>
            <p:nvPr/>
          </p:nvSpPr>
          <p:spPr>
            <a:xfrm>
              <a:off x="9694796" y="3450144"/>
              <a:ext cx="95349" cy="491949"/>
            </a:xfrm>
            <a:prstGeom prst="rightBrace">
              <a:avLst/>
            </a:prstGeom>
            <a:ln w="254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Right Brace 52">
              <a:extLst>
                <a:ext uri="{FF2B5EF4-FFF2-40B4-BE49-F238E27FC236}">
                  <a16:creationId xmlns:a16="http://schemas.microsoft.com/office/drawing/2014/main" id="{E1C52D84-A87E-9244-9A16-E167808D0D73}"/>
                </a:ext>
              </a:extLst>
            </p:cNvPr>
            <p:cNvSpPr/>
            <p:nvPr/>
          </p:nvSpPr>
          <p:spPr>
            <a:xfrm>
              <a:off x="9694796" y="4004160"/>
              <a:ext cx="95349" cy="491949"/>
            </a:xfrm>
            <a:prstGeom prst="rightBrac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Right Brace 53">
              <a:extLst>
                <a:ext uri="{FF2B5EF4-FFF2-40B4-BE49-F238E27FC236}">
                  <a16:creationId xmlns:a16="http://schemas.microsoft.com/office/drawing/2014/main" id="{F7C396E9-ABA4-944E-BBA0-993FE759C600}"/>
                </a:ext>
              </a:extLst>
            </p:cNvPr>
            <p:cNvSpPr/>
            <p:nvPr/>
          </p:nvSpPr>
          <p:spPr>
            <a:xfrm>
              <a:off x="9691236" y="1366937"/>
              <a:ext cx="98909" cy="357504"/>
            </a:xfrm>
            <a:prstGeom prst="rightBrac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ight Brace 54">
              <a:extLst>
                <a:ext uri="{FF2B5EF4-FFF2-40B4-BE49-F238E27FC236}">
                  <a16:creationId xmlns:a16="http://schemas.microsoft.com/office/drawing/2014/main" id="{3E240B96-1E8B-8546-A386-A081AC942BAC}"/>
                </a:ext>
              </a:extLst>
            </p:cNvPr>
            <p:cNvSpPr/>
            <p:nvPr/>
          </p:nvSpPr>
          <p:spPr>
            <a:xfrm>
              <a:off x="9696470" y="4585374"/>
              <a:ext cx="93675" cy="975105"/>
            </a:xfrm>
            <a:prstGeom prst="rightBrac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49350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7981-C70F-B94E-9455-B07BDE204F2D}"/>
              </a:ext>
            </a:extLst>
          </p:cNvPr>
          <p:cNvSpPr>
            <a:spLocks noGrp="1"/>
          </p:cNvSpPr>
          <p:nvPr>
            <p:ph type="title"/>
          </p:nvPr>
        </p:nvSpPr>
        <p:spPr>
          <a:xfrm>
            <a:off x="913455" y="547906"/>
            <a:ext cx="3294678" cy="1188720"/>
          </a:xfrm>
        </p:spPr>
        <p:txBody>
          <a:bodyPr>
            <a:normAutofit/>
          </a:bodyPr>
          <a:lstStyle/>
          <a:p>
            <a:r>
              <a:rPr lang="en-US" dirty="0"/>
              <a:t>Preprocessor output</a:t>
            </a:r>
          </a:p>
        </p:txBody>
      </p:sp>
      <p:sp>
        <p:nvSpPr>
          <p:cNvPr id="4" name="Date Placeholder 3">
            <a:extLst>
              <a:ext uri="{FF2B5EF4-FFF2-40B4-BE49-F238E27FC236}">
                <a16:creationId xmlns:a16="http://schemas.microsoft.com/office/drawing/2014/main" id="{0FBD55F7-0DF1-DF49-B17A-7F4F17B79CA1}"/>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CDBDA84E-0DCB-4240-9B42-1D1B6621B8B9}"/>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AC040D28-DB9D-F34F-A6D3-F0BE8438ABEB}"/>
              </a:ext>
            </a:extLst>
          </p:cNvPr>
          <p:cNvSpPr>
            <a:spLocks noGrp="1"/>
          </p:cNvSpPr>
          <p:nvPr>
            <p:ph type="sldNum" sz="quarter" idx="12"/>
          </p:nvPr>
        </p:nvSpPr>
        <p:spPr/>
        <p:txBody>
          <a:bodyPr/>
          <a:lstStyle/>
          <a:p>
            <a:fld id="{2B53914A-A650-CD49-87F6-05A19D95FB7C}" type="slidenum">
              <a:rPr lang="en-US" smtClean="0"/>
              <a:t>17</a:t>
            </a:fld>
            <a:endParaRPr lang="en-US"/>
          </a:p>
        </p:txBody>
      </p:sp>
      <p:cxnSp>
        <p:nvCxnSpPr>
          <p:cNvPr id="14" name="Straight Arrow Connector 13">
            <a:extLst>
              <a:ext uri="{FF2B5EF4-FFF2-40B4-BE49-F238E27FC236}">
                <a16:creationId xmlns:a16="http://schemas.microsoft.com/office/drawing/2014/main" id="{B4AE54E3-B4C9-5A41-B867-B2D02AABDC23}"/>
              </a:ext>
            </a:extLst>
          </p:cNvPr>
          <p:cNvCxnSpPr>
            <a:cxnSpLocks/>
            <a:stCxn id="23" idx="1"/>
          </p:cNvCxnSpPr>
          <p:nvPr/>
        </p:nvCxnSpPr>
        <p:spPr>
          <a:xfrm flipH="1" flipV="1">
            <a:off x="4100926" y="5204591"/>
            <a:ext cx="1881050" cy="830449"/>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6CAA3A-880B-A048-B897-71575124C38E}"/>
              </a:ext>
            </a:extLst>
          </p:cNvPr>
          <p:cNvSpPr txBox="1"/>
          <p:nvPr/>
        </p:nvSpPr>
        <p:spPr>
          <a:xfrm>
            <a:off x="1075290" y="2267771"/>
            <a:ext cx="2971008" cy="1169551"/>
          </a:xfrm>
          <a:prstGeom prst="rect">
            <a:avLst/>
          </a:prstGeom>
          <a:noFill/>
        </p:spPr>
        <p:txBody>
          <a:bodyPr wrap="square" rtlCol="0">
            <a:spAutoFit/>
          </a:bodyPr>
          <a:lstStyle/>
          <a:p>
            <a:r>
              <a:rPr lang="en-US" dirty="0"/>
              <a:t>Notice how </a:t>
            </a:r>
          </a:p>
          <a:p>
            <a:r>
              <a:rPr lang="en-US" sz="1600" dirty="0">
                <a:latin typeface="Courier" pitchFamily="2" charset="0"/>
              </a:rPr>
              <a:t>“//This is a comment!”</a:t>
            </a:r>
          </a:p>
          <a:p>
            <a:r>
              <a:rPr lang="en-US" dirty="0"/>
              <a:t>has been stripped from the code by the preprocessor</a:t>
            </a:r>
          </a:p>
        </p:txBody>
      </p:sp>
      <p:pic>
        <p:nvPicPr>
          <p:cNvPr id="19" name="Picture 18">
            <a:extLst>
              <a:ext uri="{FF2B5EF4-FFF2-40B4-BE49-F238E27FC236}">
                <a16:creationId xmlns:a16="http://schemas.microsoft.com/office/drawing/2014/main" id="{2E3877EB-2383-0D45-BE56-4A81201339EC}"/>
              </a:ext>
            </a:extLst>
          </p:cNvPr>
          <p:cNvPicPr>
            <a:picLocks noChangeAspect="1"/>
          </p:cNvPicPr>
          <p:nvPr/>
        </p:nvPicPr>
        <p:blipFill>
          <a:blip r:embed="rId3"/>
          <a:stretch>
            <a:fillRect/>
          </a:stretch>
        </p:blipFill>
        <p:spPr>
          <a:xfrm>
            <a:off x="1138476" y="3578289"/>
            <a:ext cx="2907822" cy="1595628"/>
          </a:xfrm>
          <a:prstGeom prst="rect">
            <a:avLst/>
          </a:prstGeom>
        </p:spPr>
      </p:pic>
      <p:sp>
        <p:nvSpPr>
          <p:cNvPr id="23" name="Left Brace 22">
            <a:extLst>
              <a:ext uri="{FF2B5EF4-FFF2-40B4-BE49-F238E27FC236}">
                <a16:creationId xmlns:a16="http://schemas.microsoft.com/office/drawing/2014/main" id="{67C7A777-7C83-5944-B200-5859F76D87D9}"/>
              </a:ext>
            </a:extLst>
          </p:cNvPr>
          <p:cNvSpPr/>
          <p:nvPr/>
        </p:nvSpPr>
        <p:spPr>
          <a:xfrm>
            <a:off x="5981976" y="5852160"/>
            <a:ext cx="173421" cy="365760"/>
          </a:xfrm>
          <a:prstGeom prst="leftBrace">
            <a:avLst/>
          </a:prstGeom>
          <a:ln w="349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FEB5F370-032A-D241-953B-2EEE1F4FF875}"/>
              </a:ext>
            </a:extLst>
          </p:cNvPr>
          <p:cNvPicPr>
            <a:picLocks noChangeAspect="1"/>
          </p:cNvPicPr>
          <p:nvPr/>
        </p:nvPicPr>
        <p:blipFill>
          <a:blip r:embed="rId4"/>
          <a:stretch>
            <a:fillRect/>
          </a:stretch>
        </p:blipFill>
        <p:spPr>
          <a:xfrm>
            <a:off x="6210025" y="197478"/>
            <a:ext cx="4115589" cy="6139353"/>
          </a:xfrm>
          <a:prstGeom prst="rect">
            <a:avLst/>
          </a:prstGeom>
        </p:spPr>
      </p:pic>
    </p:spTree>
    <p:extLst>
      <p:ext uri="{BB962C8B-B14F-4D97-AF65-F5344CB8AC3E}">
        <p14:creationId xmlns:p14="http://schemas.microsoft.com/office/powerpoint/2010/main" val="188532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2F0C-7A7E-3746-A2B8-D99C57520E22}"/>
              </a:ext>
            </a:extLst>
          </p:cNvPr>
          <p:cNvSpPr>
            <a:spLocks noGrp="1"/>
          </p:cNvSpPr>
          <p:nvPr>
            <p:ph type="title"/>
          </p:nvPr>
        </p:nvSpPr>
        <p:spPr>
          <a:xfrm>
            <a:off x="1090579" y="2745565"/>
            <a:ext cx="3539043" cy="1188720"/>
          </a:xfrm>
        </p:spPr>
        <p:txBody>
          <a:bodyPr/>
          <a:lstStyle/>
          <a:p>
            <a:r>
              <a:rPr lang="en-US" dirty="0"/>
              <a:t>Compiler output</a:t>
            </a:r>
          </a:p>
        </p:txBody>
      </p:sp>
      <p:sp>
        <p:nvSpPr>
          <p:cNvPr id="4" name="Date Placeholder 3">
            <a:extLst>
              <a:ext uri="{FF2B5EF4-FFF2-40B4-BE49-F238E27FC236}">
                <a16:creationId xmlns:a16="http://schemas.microsoft.com/office/drawing/2014/main" id="{B87FD223-1965-2C4A-9C93-3B2A601E5227}"/>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25D0B5B1-99DC-1641-96E8-D38D5392DB80}"/>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873E93B9-87AB-CC48-BDD3-0F4A01E6A511}"/>
              </a:ext>
            </a:extLst>
          </p:cNvPr>
          <p:cNvSpPr>
            <a:spLocks noGrp="1"/>
          </p:cNvSpPr>
          <p:nvPr>
            <p:ph type="sldNum" sz="quarter" idx="12"/>
          </p:nvPr>
        </p:nvSpPr>
        <p:spPr/>
        <p:txBody>
          <a:bodyPr/>
          <a:lstStyle/>
          <a:p>
            <a:fld id="{2B53914A-A650-CD49-87F6-05A19D95FB7C}" type="slidenum">
              <a:rPr lang="en-US" smtClean="0"/>
              <a:t>18</a:t>
            </a:fld>
            <a:endParaRPr lang="en-US"/>
          </a:p>
        </p:txBody>
      </p:sp>
      <p:pic>
        <p:nvPicPr>
          <p:cNvPr id="8" name="Picture 7">
            <a:extLst>
              <a:ext uri="{FF2B5EF4-FFF2-40B4-BE49-F238E27FC236}">
                <a16:creationId xmlns:a16="http://schemas.microsoft.com/office/drawing/2014/main" id="{DC1AADEA-DEB4-F84E-844F-5A4AB5D691B7}"/>
              </a:ext>
            </a:extLst>
          </p:cNvPr>
          <p:cNvPicPr>
            <a:picLocks noChangeAspect="1"/>
          </p:cNvPicPr>
          <p:nvPr/>
        </p:nvPicPr>
        <p:blipFill>
          <a:blip r:embed="rId2"/>
          <a:stretch>
            <a:fillRect/>
          </a:stretch>
        </p:blipFill>
        <p:spPr>
          <a:xfrm>
            <a:off x="5410348" y="301752"/>
            <a:ext cx="5691073" cy="5752837"/>
          </a:xfrm>
          <a:prstGeom prst="rect">
            <a:avLst/>
          </a:prstGeom>
        </p:spPr>
      </p:pic>
    </p:spTree>
    <p:extLst>
      <p:ext uri="{BB962C8B-B14F-4D97-AF65-F5344CB8AC3E}">
        <p14:creationId xmlns:p14="http://schemas.microsoft.com/office/powerpoint/2010/main" val="114490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3C2-A304-C64E-B919-41E90D748569}"/>
              </a:ext>
            </a:extLst>
          </p:cNvPr>
          <p:cNvSpPr>
            <a:spLocks noGrp="1"/>
          </p:cNvSpPr>
          <p:nvPr>
            <p:ph type="title"/>
          </p:nvPr>
        </p:nvSpPr>
        <p:spPr>
          <a:xfrm>
            <a:off x="8217557" y="805145"/>
            <a:ext cx="3152788" cy="1174563"/>
          </a:xfrm>
        </p:spPr>
        <p:txBody>
          <a:bodyPr/>
          <a:lstStyle/>
          <a:p>
            <a:r>
              <a:rPr lang="en-US" dirty="0"/>
              <a:t>Object file output</a:t>
            </a:r>
          </a:p>
        </p:txBody>
      </p:sp>
      <p:sp>
        <p:nvSpPr>
          <p:cNvPr id="4" name="Date Placeholder 3">
            <a:extLst>
              <a:ext uri="{FF2B5EF4-FFF2-40B4-BE49-F238E27FC236}">
                <a16:creationId xmlns:a16="http://schemas.microsoft.com/office/drawing/2014/main" id="{1F6E4279-EF93-1F45-AEF9-5B03F5524689}"/>
              </a:ext>
            </a:extLst>
          </p:cNvPr>
          <p:cNvSpPr>
            <a:spLocks noGrp="1"/>
          </p:cNvSpPr>
          <p:nvPr>
            <p:ph type="dt" sz="half" idx="10"/>
          </p:nvPr>
        </p:nvSpPr>
        <p:spPr/>
        <p:txBody>
          <a:bodyPr/>
          <a:lstStyle/>
          <a:p>
            <a:fld id="{71F4960B-3367-2D4D-A4C9-EEFC6C059117}" type="datetime3">
              <a:rPr lang="en-US" smtClean="0"/>
              <a:t>24 February 2020</a:t>
            </a:fld>
            <a:endParaRPr lang="en-US"/>
          </a:p>
        </p:txBody>
      </p:sp>
      <p:sp>
        <p:nvSpPr>
          <p:cNvPr id="5" name="Footer Placeholder 4">
            <a:extLst>
              <a:ext uri="{FF2B5EF4-FFF2-40B4-BE49-F238E27FC236}">
                <a16:creationId xmlns:a16="http://schemas.microsoft.com/office/drawing/2014/main" id="{8D417E4D-5871-DB46-BE02-B6CF65193234}"/>
              </a:ext>
            </a:extLst>
          </p:cNvPr>
          <p:cNvSpPr>
            <a:spLocks noGrp="1"/>
          </p:cNvSpPr>
          <p:nvPr>
            <p:ph type="ftr" sz="quarter" idx="11"/>
          </p:nvPr>
        </p:nvSpPr>
        <p:spPr/>
        <p:txBody>
          <a:bodyPr/>
          <a:lstStyle/>
          <a:p>
            <a:r>
              <a:rPr lang="en-US"/>
              <a:t>© 2020 Darrell Long</a:t>
            </a:r>
          </a:p>
        </p:txBody>
      </p:sp>
      <p:sp>
        <p:nvSpPr>
          <p:cNvPr id="6" name="Slide Number Placeholder 5">
            <a:extLst>
              <a:ext uri="{FF2B5EF4-FFF2-40B4-BE49-F238E27FC236}">
                <a16:creationId xmlns:a16="http://schemas.microsoft.com/office/drawing/2014/main" id="{8BE5D228-BCF5-244F-B93E-7A6BA87483E5}"/>
              </a:ext>
            </a:extLst>
          </p:cNvPr>
          <p:cNvSpPr>
            <a:spLocks noGrp="1"/>
          </p:cNvSpPr>
          <p:nvPr>
            <p:ph type="sldNum" sz="quarter" idx="12"/>
          </p:nvPr>
        </p:nvSpPr>
        <p:spPr/>
        <p:txBody>
          <a:bodyPr/>
          <a:lstStyle/>
          <a:p>
            <a:fld id="{2B53914A-A650-CD49-87F6-05A19D95FB7C}" type="slidenum">
              <a:rPr lang="en-US" smtClean="0"/>
              <a:t>19</a:t>
            </a:fld>
            <a:endParaRPr lang="en-US"/>
          </a:p>
        </p:txBody>
      </p:sp>
      <p:pic>
        <p:nvPicPr>
          <p:cNvPr id="8" name="Picture 7">
            <a:extLst>
              <a:ext uri="{FF2B5EF4-FFF2-40B4-BE49-F238E27FC236}">
                <a16:creationId xmlns:a16="http://schemas.microsoft.com/office/drawing/2014/main" id="{382516C0-BE51-3C4C-98E0-8E8E967420B0}"/>
              </a:ext>
            </a:extLst>
          </p:cNvPr>
          <p:cNvPicPr>
            <a:picLocks noChangeAspect="1"/>
          </p:cNvPicPr>
          <p:nvPr/>
        </p:nvPicPr>
        <p:blipFill>
          <a:blip r:embed="rId3"/>
          <a:stretch>
            <a:fillRect/>
          </a:stretch>
        </p:blipFill>
        <p:spPr>
          <a:xfrm>
            <a:off x="5106415" y="150876"/>
            <a:ext cx="2670596" cy="6556248"/>
          </a:xfrm>
          <a:prstGeom prst="rect">
            <a:avLst/>
          </a:prstGeom>
        </p:spPr>
      </p:pic>
      <p:pic>
        <p:nvPicPr>
          <p:cNvPr id="10" name="Picture 9">
            <a:extLst>
              <a:ext uri="{FF2B5EF4-FFF2-40B4-BE49-F238E27FC236}">
                <a16:creationId xmlns:a16="http://schemas.microsoft.com/office/drawing/2014/main" id="{82D15A98-5624-9648-8C6B-F7783BA5AB84}"/>
              </a:ext>
            </a:extLst>
          </p:cNvPr>
          <p:cNvPicPr>
            <a:picLocks noChangeAspect="1"/>
          </p:cNvPicPr>
          <p:nvPr/>
        </p:nvPicPr>
        <p:blipFill>
          <a:blip r:embed="rId4"/>
          <a:stretch>
            <a:fillRect/>
          </a:stretch>
        </p:blipFill>
        <p:spPr>
          <a:xfrm>
            <a:off x="8217557" y="5590043"/>
            <a:ext cx="3681685" cy="223455"/>
          </a:xfrm>
          <a:prstGeom prst="rect">
            <a:avLst/>
          </a:prstGeom>
        </p:spPr>
      </p:pic>
      <p:cxnSp>
        <p:nvCxnSpPr>
          <p:cNvPr id="12" name="Straight Arrow Connector 11">
            <a:extLst>
              <a:ext uri="{FF2B5EF4-FFF2-40B4-BE49-F238E27FC236}">
                <a16:creationId xmlns:a16="http://schemas.microsoft.com/office/drawing/2014/main" id="{28FB2A04-3915-EF4D-ABC1-EA9B1F45481A}"/>
              </a:ext>
            </a:extLst>
          </p:cNvPr>
          <p:cNvCxnSpPr>
            <a:cxnSpLocks/>
          </p:cNvCxnSpPr>
          <p:nvPr/>
        </p:nvCxnSpPr>
        <p:spPr>
          <a:xfrm>
            <a:off x="7772155" y="5145916"/>
            <a:ext cx="393050" cy="444127"/>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77B7AD-CBBD-EE41-8867-A30B2C87F9C6}"/>
              </a:ext>
            </a:extLst>
          </p:cNvPr>
          <p:cNvSpPr txBox="1"/>
          <p:nvPr/>
        </p:nvSpPr>
        <p:spPr>
          <a:xfrm>
            <a:off x="8794047" y="5092900"/>
            <a:ext cx="2670596" cy="369332"/>
          </a:xfrm>
          <a:prstGeom prst="rect">
            <a:avLst/>
          </a:prstGeom>
          <a:noFill/>
        </p:spPr>
        <p:txBody>
          <a:bodyPr wrap="square" rtlCol="0">
            <a:spAutoFit/>
          </a:bodyPr>
          <a:lstStyle/>
          <a:p>
            <a:r>
              <a:rPr lang="en-US" dirty="0"/>
              <a:t>Hex for Hello World!</a:t>
            </a:r>
          </a:p>
        </p:txBody>
      </p:sp>
      <p:pic>
        <p:nvPicPr>
          <p:cNvPr id="22" name="Picture 21">
            <a:extLst>
              <a:ext uri="{FF2B5EF4-FFF2-40B4-BE49-F238E27FC236}">
                <a16:creationId xmlns:a16="http://schemas.microsoft.com/office/drawing/2014/main" id="{B73B4D12-8079-2C47-BFD0-D2231F7CCAE3}"/>
              </a:ext>
            </a:extLst>
          </p:cNvPr>
          <p:cNvPicPr>
            <a:picLocks noChangeAspect="1"/>
          </p:cNvPicPr>
          <p:nvPr/>
        </p:nvPicPr>
        <p:blipFill>
          <a:blip r:embed="rId5"/>
          <a:stretch>
            <a:fillRect/>
          </a:stretch>
        </p:blipFill>
        <p:spPr>
          <a:xfrm>
            <a:off x="395642" y="1096338"/>
            <a:ext cx="4322579" cy="465021"/>
          </a:xfrm>
          <a:prstGeom prst="rect">
            <a:avLst/>
          </a:prstGeom>
        </p:spPr>
      </p:pic>
      <p:cxnSp>
        <p:nvCxnSpPr>
          <p:cNvPr id="24" name="Straight Arrow Connector 23">
            <a:extLst>
              <a:ext uri="{FF2B5EF4-FFF2-40B4-BE49-F238E27FC236}">
                <a16:creationId xmlns:a16="http://schemas.microsoft.com/office/drawing/2014/main" id="{845CE752-64B7-5045-AEC8-367785CFEE80}"/>
              </a:ext>
            </a:extLst>
          </p:cNvPr>
          <p:cNvCxnSpPr>
            <a:cxnSpLocks/>
          </p:cNvCxnSpPr>
          <p:nvPr/>
        </p:nvCxnSpPr>
        <p:spPr>
          <a:xfrm flipH="1">
            <a:off x="4718221" y="301752"/>
            <a:ext cx="388195" cy="794586"/>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9302284-90F4-0940-B1E3-D6061EFB9D9E}"/>
              </a:ext>
            </a:extLst>
          </p:cNvPr>
          <p:cNvSpPr txBox="1"/>
          <p:nvPr/>
        </p:nvSpPr>
        <p:spPr>
          <a:xfrm>
            <a:off x="1096559" y="1748571"/>
            <a:ext cx="2800767" cy="369332"/>
          </a:xfrm>
          <a:prstGeom prst="rect">
            <a:avLst/>
          </a:prstGeom>
          <a:noFill/>
        </p:spPr>
        <p:txBody>
          <a:bodyPr wrap="none" rtlCol="0">
            <a:spAutoFit/>
          </a:bodyPr>
          <a:lstStyle/>
          <a:p>
            <a:r>
              <a:rPr lang="en-US" dirty="0"/>
              <a:t>Mach-O Object File Header</a:t>
            </a:r>
          </a:p>
        </p:txBody>
      </p:sp>
      <p:pic>
        <p:nvPicPr>
          <p:cNvPr id="28" name="Picture 27">
            <a:extLst>
              <a:ext uri="{FF2B5EF4-FFF2-40B4-BE49-F238E27FC236}">
                <a16:creationId xmlns:a16="http://schemas.microsoft.com/office/drawing/2014/main" id="{BD6B1735-4ACA-B84B-A305-FF8E08B33E07}"/>
              </a:ext>
            </a:extLst>
          </p:cNvPr>
          <p:cNvPicPr>
            <a:picLocks noChangeAspect="1"/>
          </p:cNvPicPr>
          <p:nvPr/>
        </p:nvPicPr>
        <p:blipFill>
          <a:blip r:embed="rId6"/>
          <a:stretch>
            <a:fillRect/>
          </a:stretch>
        </p:blipFill>
        <p:spPr>
          <a:xfrm>
            <a:off x="274402" y="2346882"/>
            <a:ext cx="4565060" cy="1722968"/>
          </a:xfrm>
          <a:prstGeom prst="rect">
            <a:avLst/>
          </a:prstGeom>
        </p:spPr>
      </p:pic>
    </p:spTree>
    <p:extLst>
      <p:ext uri="{BB962C8B-B14F-4D97-AF65-F5344CB8AC3E}">
        <p14:creationId xmlns:p14="http://schemas.microsoft.com/office/powerpoint/2010/main" val="307494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0AFD-4828-4342-828D-1DFFD12ECA6B}"/>
              </a:ext>
            </a:extLst>
          </p:cNvPr>
          <p:cNvSpPr>
            <a:spLocks noGrp="1"/>
          </p:cNvSpPr>
          <p:nvPr>
            <p:ph type="title"/>
          </p:nvPr>
        </p:nvSpPr>
        <p:spPr>
          <a:xfrm>
            <a:off x="2231136" y="422824"/>
            <a:ext cx="7729728" cy="1188720"/>
          </a:xfrm>
        </p:spPr>
        <p:txBody>
          <a:bodyPr/>
          <a:lstStyle/>
          <a:p>
            <a:r>
              <a:rPr lang="en-US" dirty="0"/>
              <a:t>What is a Language Translator?</a:t>
            </a:r>
          </a:p>
        </p:txBody>
      </p:sp>
      <p:sp>
        <p:nvSpPr>
          <p:cNvPr id="3" name="Content Placeholder 2">
            <a:extLst>
              <a:ext uri="{FF2B5EF4-FFF2-40B4-BE49-F238E27FC236}">
                <a16:creationId xmlns:a16="http://schemas.microsoft.com/office/drawing/2014/main" id="{F854A269-93E4-3247-B870-04E6E5307F56}"/>
              </a:ext>
            </a:extLst>
          </p:cNvPr>
          <p:cNvSpPr>
            <a:spLocks noGrp="1"/>
          </p:cNvSpPr>
          <p:nvPr>
            <p:ph idx="1"/>
          </p:nvPr>
        </p:nvSpPr>
        <p:spPr>
          <a:xfrm>
            <a:off x="7299847" y="1867520"/>
            <a:ext cx="4463175" cy="4112712"/>
          </a:xfrm>
        </p:spPr>
        <p:txBody>
          <a:bodyPr>
            <a:normAutofit/>
          </a:bodyPr>
          <a:lstStyle/>
          <a:p>
            <a:r>
              <a:rPr lang="en-US" sz="2400" dirty="0">
                <a:cs typeface="Calibri" panose="020F0502020204030204" pitchFamily="34" charset="0"/>
              </a:rPr>
              <a:t>Simply put, a program that maps an input language to an output language.</a:t>
            </a:r>
          </a:p>
          <a:p>
            <a:r>
              <a:rPr lang="en-US" sz="2400" dirty="0">
                <a:cs typeface="Calibri" panose="020F0502020204030204" pitchFamily="34" charset="0"/>
              </a:rPr>
              <a:t>Roles</a:t>
            </a:r>
          </a:p>
          <a:p>
            <a:pPr lvl="1"/>
            <a:r>
              <a:rPr lang="en-US" sz="2000" dirty="0"/>
              <a:t>Converting high-level source language to machine level target language.</a:t>
            </a:r>
          </a:p>
          <a:p>
            <a:pPr lvl="1"/>
            <a:r>
              <a:rPr lang="en-US" sz="2000" dirty="0"/>
              <a:t>Provide diagnostic messages if the programmer violates specifications of the high-level language program</a:t>
            </a:r>
          </a:p>
          <a:p>
            <a:endParaRPr lang="en-US" sz="2400" dirty="0">
              <a:cs typeface="Calibri" panose="020F0502020204030204" pitchFamily="34" charset="0"/>
            </a:endParaRPr>
          </a:p>
          <a:p>
            <a:endParaRPr lang="en-US" sz="2400" dirty="0">
              <a:cs typeface="Calibri" panose="020F0502020204030204" pitchFamily="34" charset="0"/>
            </a:endParaRPr>
          </a:p>
        </p:txBody>
      </p:sp>
      <p:pic>
        <p:nvPicPr>
          <p:cNvPr id="4" name="Picture 3">
            <a:extLst>
              <a:ext uri="{FF2B5EF4-FFF2-40B4-BE49-F238E27FC236}">
                <a16:creationId xmlns:a16="http://schemas.microsoft.com/office/drawing/2014/main" id="{0C5BDE43-A8AF-0D47-809D-C7C93034750D}"/>
              </a:ext>
            </a:extLst>
          </p:cNvPr>
          <p:cNvPicPr>
            <a:picLocks noChangeAspect="1"/>
          </p:cNvPicPr>
          <p:nvPr/>
        </p:nvPicPr>
        <p:blipFill>
          <a:blip r:embed="rId3"/>
          <a:stretch>
            <a:fillRect/>
          </a:stretch>
        </p:blipFill>
        <p:spPr>
          <a:xfrm>
            <a:off x="211044" y="2965390"/>
            <a:ext cx="7088803" cy="1916972"/>
          </a:xfrm>
          <a:prstGeom prst="rect">
            <a:avLst/>
          </a:prstGeom>
        </p:spPr>
      </p:pic>
      <p:sp>
        <p:nvSpPr>
          <p:cNvPr id="5" name="Footer Placeholder 4">
            <a:extLst>
              <a:ext uri="{FF2B5EF4-FFF2-40B4-BE49-F238E27FC236}">
                <a16:creationId xmlns:a16="http://schemas.microsoft.com/office/drawing/2014/main" id="{3D74F0D5-C36A-C040-8166-B63F052C1460}"/>
              </a:ext>
            </a:extLst>
          </p:cNvPr>
          <p:cNvSpPr>
            <a:spLocks noGrp="1"/>
          </p:cNvSpPr>
          <p:nvPr>
            <p:ph type="ftr" sz="quarter" idx="11"/>
          </p:nvPr>
        </p:nvSpPr>
        <p:spPr/>
        <p:txBody>
          <a:bodyPr/>
          <a:lstStyle/>
          <a:p>
            <a:r>
              <a:rPr lang="en-US"/>
              <a:t>© 2020 Darrell Long</a:t>
            </a:r>
            <a:endParaRPr lang="en-US" dirty="0"/>
          </a:p>
        </p:txBody>
      </p:sp>
      <p:sp>
        <p:nvSpPr>
          <p:cNvPr id="6" name="Slide Number Placeholder 5">
            <a:extLst>
              <a:ext uri="{FF2B5EF4-FFF2-40B4-BE49-F238E27FC236}">
                <a16:creationId xmlns:a16="http://schemas.microsoft.com/office/drawing/2014/main" id="{257C4612-B60F-4947-A3F4-8C4F12BCBA34}"/>
              </a:ext>
            </a:extLst>
          </p:cNvPr>
          <p:cNvSpPr>
            <a:spLocks noGrp="1"/>
          </p:cNvSpPr>
          <p:nvPr>
            <p:ph type="sldNum" sz="quarter" idx="12"/>
          </p:nvPr>
        </p:nvSpPr>
        <p:spPr/>
        <p:txBody>
          <a:bodyPr/>
          <a:lstStyle/>
          <a:p>
            <a:fld id="{2B53914A-A650-CD49-87F6-05A19D95FB7C}" type="slidenum">
              <a:rPr lang="en-US" smtClean="0"/>
              <a:t>2</a:t>
            </a:fld>
            <a:endParaRPr lang="en-US"/>
          </a:p>
        </p:txBody>
      </p:sp>
      <p:sp>
        <p:nvSpPr>
          <p:cNvPr id="7" name="Date Placeholder 6">
            <a:extLst>
              <a:ext uri="{FF2B5EF4-FFF2-40B4-BE49-F238E27FC236}">
                <a16:creationId xmlns:a16="http://schemas.microsoft.com/office/drawing/2014/main" id="{9C0D1D90-4B4C-8541-BB42-87846CB43C50}"/>
              </a:ext>
            </a:extLst>
          </p:cNvPr>
          <p:cNvSpPr>
            <a:spLocks noGrp="1"/>
          </p:cNvSpPr>
          <p:nvPr>
            <p:ph type="dt" sz="half" idx="10"/>
          </p:nvPr>
        </p:nvSpPr>
        <p:spPr/>
        <p:txBody>
          <a:bodyPr/>
          <a:lstStyle/>
          <a:p>
            <a:fld id="{0D5B35F5-1B02-2746-89EE-90ED74E98472}" type="datetime3">
              <a:rPr lang="en-US" smtClean="0"/>
              <a:t>24 February 2020</a:t>
            </a:fld>
            <a:endParaRPr lang="en-US"/>
          </a:p>
        </p:txBody>
      </p:sp>
    </p:spTree>
    <p:extLst>
      <p:ext uri="{BB962C8B-B14F-4D97-AF65-F5344CB8AC3E}">
        <p14:creationId xmlns:p14="http://schemas.microsoft.com/office/powerpoint/2010/main" val="761365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3929-3BB3-2C4E-9977-9EA42E667558}"/>
              </a:ext>
            </a:extLst>
          </p:cNvPr>
          <p:cNvSpPr>
            <a:spLocks noGrp="1"/>
          </p:cNvSpPr>
          <p:nvPr>
            <p:ph type="title"/>
          </p:nvPr>
        </p:nvSpPr>
        <p:spPr>
          <a:xfrm>
            <a:off x="5138928" y="964692"/>
            <a:ext cx="6092952" cy="1188720"/>
          </a:xfrm>
        </p:spPr>
        <p:txBody>
          <a:bodyPr>
            <a:normAutofit/>
          </a:bodyPr>
          <a:lstStyle/>
          <a:p>
            <a:r>
              <a:rPr lang="en-US" dirty="0"/>
              <a:t>Compilers vs interpreters</a:t>
            </a:r>
          </a:p>
        </p:txBody>
      </p:sp>
      <p:pic>
        <p:nvPicPr>
          <p:cNvPr id="10" name="Picture 9" descr="A screenshot of a computer&#10;&#10;Description automatically generated">
            <a:extLst>
              <a:ext uri="{FF2B5EF4-FFF2-40B4-BE49-F238E27FC236}">
                <a16:creationId xmlns:a16="http://schemas.microsoft.com/office/drawing/2014/main" id="{9B474177-CEFD-A04F-9354-AE475B0BA18F}"/>
              </a:ext>
            </a:extLst>
          </p:cNvPr>
          <p:cNvPicPr>
            <a:picLocks noChangeAspect="1"/>
          </p:cNvPicPr>
          <p:nvPr/>
        </p:nvPicPr>
        <p:blipFill>
          <a:blip r:embed="rId3"/>
          <a:stretch>
            <a:fillRect/>
          </a:stretch>
        </p:blipFill>
        <p:spPr>
          <a:xfrm>
            <a:off x="353892" y="2564468"/>
            <a:ext cx="4439446" cy="898986"/>
          </a:xfrm>
          <a:prstGeom prst="rect">
            <a:avLst/>
          </a:prstGeom>
          <a:ln w="31750" cap="sq">
            <a:solidFill>
              <a:srgbClr val="FFFFFF"/>
            </a:solidFill>
            <a:miter lim="800000"/>
          </a:ln>
        </p:spPr>
      </p:pic>
      <p:pic>
        <p:nvPicPr>
          <p:cNvPr id="8" name="Picture 7" descr="A screenshot of a computer&#10;&#10;Description automatically generated">
            <a:extLst>
              <a:ext uri="{FF2B5EF4-FFF2-40B4-BE49-F238E27FC236}">
                <a16:creationId xmlns:a16="http://schemas.microsoft.com/office/drawing/2014/main" id="{EBC5BAEE-434C-5345-89F0-8243ABB176DC}"/>
              </a:ext>
            </a:extLst>
          </p:cNvPr>
          <p:cNvPicPr>
            <a:picLocks noChangeAspect="1"/>
          </p:cNvPicPr>
          <p:nvPr/>
        </p:nvPicPr>
        <p:blipFill>
          <a:blip r:embed="rId4"/>
          <a:stretch>
            <a:fillRect/>
          </a:stretch>
        </p:blipFill>
        <p:spPr>
          <a:xfrm>
            <a:off x="268521" y="3950845"/>
            <a:ext cx="4610187" cy="898985"/>
          </a:xfrm>
          <a:prstGeom prst="rect">
            <a:avLst/>
          </a:prstGeom>
          <a:ln w="31750" cap="sq">
            <a:solidFill>
              <a:srgbClr val="FFFFFF"/>
            </a:solidFill>
            <a:miter lim="800000"/>
          </a:ln>
        </p:spPr>
      </p:pic>
      <p:sp>
        <p:nvSpPr>
          <p:cNvPr id="3" name="Content Placeholder 2">
            <a:extLst>
              <a:ext uri="{FF2B5EF4-FFF2-40B4-BE49-F238E27FC236}">
                <a16:creationId xmlns:a16="http://schemas.microsoft.com/office/drawing/2014/main" id="{819226DF-3BCD-DC48-913B-5F680A01AFA9}"/>
              </a:ext>
            </a:extLst>
          </p:cNvPr>
          <p:cNvSpPr>
            <a:spLocks noGrp="1"/>
          </p:cNvSpPr>
          <p:nvPr>
            <p:ph idx="1"/>
          </p:nvPr>
        </p:nvSpPr>
        <p:spPr>
          <a:xfrm>
            <a:off x="5089646" y="2475145"/>
            <a:ext cx="6142233" cy="3409259"/>
          </a:xfrm>
        </p:spPr>
        <p:txBody>
          <a:bodyPr>
            <a:normAutofit/>
          </a:bodyPr>
          <a:lstStyle/>
          <a:p>
            <a:pPr marL="0" indent="0">
              <a:buNone/>
            </a:pPr>
            <a:r>
              <a:rPr lang="en-US" dirty="0"/>
              <a:t>Compiler</a:t>
            </a:r>
          </a:p>
          <a:p>
            <a:pPr lvl="1"/>
            <a:r>
              <a:rPr lang="en-US" dirty="0"/>
              <a:t>A translator that takes a high-level programming language, goes through a sequence of translations and outputs an executable </a:t>
            </a:r>
          </a:p>
          <a:p>
            <a:pPr lvl="1"/>
            <a:r>
              <a:rPr lang="en-US" dirty="0"/>
              <a:t>Translates entire program/code at once</a:t>
            </a:r>
          </a:p>
          <a:p>
            <a:pPr marL="0" indent="0">
              <a:buNone/>
            </a:pPr>
            <a:r>
              <a:rPr lang="en-US" dirty="0"/>
              <a:t>Interpreter</a:t>
            </a:r>
          </a:p>
          <a:p>
            <a:pPr lvl="1"/>
            <a:r>
              <a:rPr lang="en-US" dirty="0"/>
              <a:t>A program that directly executes code without needing to compile (Python interpreter, </a:t>
            </a:r>
            <a:r>
              <a:rPr lang="en-US" dirty="0" err="1"/>
              <a:t>ghci</a:t>
            </a:r>
            <a:r>
              <a:rPr lang="en-US" dirty="0"/>
              <a:t> (Haskell))</a:t>
            </a:r>
          </a:p>
          <a:p>
            <a:pPr lvl="1"/>
            <a:r>
              <a:rPr lang="en-US" dirty="0"/>
              <a:t>Translates program one line at a time</a:t>
            </a:r>
          </a:p>
          <a:p>
            <a:r>
              <a:rPr lang="en-US" i="1" dirty="0">
                <a:solidFill>
                  <a:schemeClr val="accent3">
                    <a:lumMod val="75000"/>
                  </a:schemeClr>
                </a:solidFill>
              </a:rPr>
              <a:t>Which is faster, the compiler or an interpreter?</a:t>
            </a:r>
          </a:p>
        </p:txBody>
      </p:sp>
      <p:sp>
        <p:nvSpPr>
          <p:cNvPr id="4" name="Footer Placeholder 3">
            <a:extLst>
              <a:ext uri="{FF2B5EF4-FFF2-40B4-BE49-F238E27FC236}">
                <a16:creationId xmlns:a16="http://schemas.microsoft.com/office/drawing/2014/main" id="{819DD83E-03A5-244C-8822-14509A466FA5}"/>
              </a:ext>
            </a:extLst>
          </p:cNvPr>
          <p:cNvSpPr>
            <a:spLocks noGrp="1"/>
          </p:cNvSpPr>
          <p:nvPr>
            <p:ph type="ftr" sz="quarter" idx="11"/>
          </p:nvPr>
        </p:nvSpPr>
        <p:spPr>
          <a:xfrm>
            <a:off x="1600200" y="6236208"/>
            <a:ext cx="5901189" cy="320040"/>
          </a:xfrm>
        </p:spPr>
        <p:txBody>
          <a:bodyPr>
            <a:normAutofit/>
          </a:bodyPr>
          <a:lstStyle/>
          <a:p>
            <a:pPr>
              <a:spcAft>
                <a:spcPts val="600"/>
              </a:spcAft>
            </a:pPr>
            <a:r>
              <a:rPr lang="en-US" dirty="0"/>
              <a:t>© 2020 Darrell Long</a:t>
            </a:r>
          </a:p>
        </p:txBody>
      </p:sp>
      <p:sp>
        <p:nvSpPr>
          <p:cNvPr id="6" name="Date Placeholder 5">
            <a:extLst>
              <a:ext uri="{FF2B5EF4-FFF2-40B4-BE49-F238E27FC236}">
                <a16:creationId xmlns:a16="http://schemas.microsoft.com/office/drawing/2014/main" id="{898A3917-A6D6-2C4C-83BC-EF1A06C5EC79}"/>
              </a:ext>
            </a:extLst>
          </p:cNvPr>
          <p:cNvSpPr>
            <a:spLocks noGrp="1"/>
          </p:cNvSpPr>
          <p:nvPr>
            <p:ph type="dt" sz="half" idx="10"/>
          </p:nvPr>
        </p:nvSpPr>
        <p:spPr>
          <a:xfrm>
            <a:off x="7821429" y="6238816"/>
            <a:ext cx="2753746" cy="323968"/>
          </a:xfrm>
        </p:spPr>
        <p:txBody>
          <a:bodyPr>
            <a:normAutofit/>
          </a:bodyPr>
          <a:lstStyle/>
          <a:p>
            <a:pPr>
              <a:spcAft>
                <a:spcPts val="600"/>
              </a:spcAft>
            </a:pPr>
            <a:fld id="{BF2AC9BA-2906-9642-BB18-E10F3A0B7D0C}" type="datetime3">
              <a:rPr lang="en-US" smtClean="0"/>
              <a:pPr>
                <a:spcAft>
                  <a:spcPts val="600"/>
                </a:spcAft>
              </a:pPr>
              <a:t>24 February 2020</a:t>
            </a:fld>
            <a:endParaRPr lang="en-US"/>
          </a:p>
        </p:txBody>
      </p:sp>
      <p:sp>
        <p:nvSpPr>
          <p:cNvPr id="5" name="Slide Number Placeholder 4">
            <a:extLst>
              <a:ext uri="{FF2B5EF4-FFF2-40B4-BE49-F238E27FC236}">
                <a16:creationId xmlns:a16="http://schemas.microsoft.com/office/drawing/2014/main" id="{06DAB97F-9ACE-0D49-BB23-1816770B381E}"/>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2B53914A-A650-CD49-87F6-05A19D95FB7C}" type="slidenum">
              <a:rPr lang="en-US" smtClean="0"/>
              <a:pPr>
                <a:lnSpc>
                  <a:spcPct val="90000"/>
                </a:lnSpc>
                <a:spcAft>
                  <a:spcPts val="600"/>
                </a:spcAft>
              </a:pPr>
              <a:t>20</a:t>
            </a:fld>
            <a:endParaRPr lang="en-US"/>
          </a:p>
        </p:txBody>
      </p:sp>
    </p:spTree>
    <p:extLst>
      <p:ext uri="{BB962C8B-B14F-4D97-AF65-F5344CB8AC3E}">
        <p14:creationId xmlns:p14="http://schemas.microsoft.com/office/powerpoint/2010/main" val="145183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D654D-8DD2-0245-A6F5-280E9F325B3A}"/>
              </a:ext>
            </a:extLst>
          </p:cNvPr>
          <p:cNvSpPr>
            <a:spLocks noGrp="1"/>
          </p:cNvSpPr>
          <p:nvPr>
            <p:ph idx="1"/>
          </p:nvPr>
        </p:nvSpPr>
        <p:spPr>
          <a:xfrm>
            <a:off x="790252" y="1993989"/>
            <a:ext cx="4293842" cy="4136467"/>
          </a:xfrm>
        </p:spPr>
        <p:txBody>
          <a:bodyPr>
            <a:normAutofit/>
          </a:bodyPr>
          <a:lstStyle/>
          <a:p>
            <a:r>
              <a:rPr lang="en-US" dirty="0"/>
              <a:t>gcc</a:t>
            </a:r>
          </a:p>
          <a:p>
            <a:pPr lvl="1"/>
            <a:r>
              <a:rPr lang="en-US" dirty="0"/>
              <a:t>GNU C Compiler</a:t>
            </a:r>
          </a:p>
          <a:p>
            <a:pPr lvl="1"/>
            <a:r>
              <a:rPr lang="en-US" dirty="0"/>
              <a:t>Default on Linux</a:t>
            </a:r>
          </a:p>
          <a:p>
            <a:r>
              <a:rPr lang="en-US" dirty="0"/>
              <a:t>cc</a:t>
            </a:r>
          </a:p>
          <a:p>
            <a:pPr lvl="1"/>
            <a:r>
              <a:rPr lang="en-US" dirty="0"/>
              <a:t>Unix/Linux environment variable that points to the default compiler</a:t>
            </a:r>
          </a:p>
          <a:p>
            <a:r>
              <a:rPr lang="en-US" dirty="0"/>
              <a:t>clang</a:t>
            </a:r>
          </a:p>
          <a:p>
            <a:pPr lvl="1"/>
            <a:r>
              <a:rPr lang="en-US" dirty="0"/>
              <a:t>Default on Mac and FreeBSD</a:t>
            </a:r>
          </a:p>
        </p:txBody>
      </p:sp>
      <p:sp>
        <p:nvSpPr>
          <p:cNvPr id="4" name="Footer Placeholder 3">
            <a:extLst>
              <a:ext uri="{FF2B5EF4-FFF2-40B4-BE49-F238E27FC236}">
                <a16:creationId xmlns:a16="http://schemas.microsoft.com/office/drawing/2014/main" id="{A929B61E-2CD7-374E-8625-535360CDCD99}"/>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663B258-F8B9-4F4D-8A8E-9CE995A91E54}"/>
              </a:ext>
            </a:extLst>
          </p:cNvPr>
          <p:cNvSpPr>
            <a:spLocks noGrp="1"/>
          </p:cNvSpPr>
          <p:nvPr>
            <p:ph type="sldNum" sz="quarter" idx="12"/>
          </p:nvPr>
        </p:nvSpPr>
        <p:spPr/>
        <p:txBody>
          <a:bodyPr/>
          <a:lstStyle/>
          <a:p>
            <a:fld id="{2B53914A-A650-CD49-87F6-05A19D95FB7C}" type="slidenum">
              <a:rPr lang="en-US" smtClean="0"/>
              <a:t>21</a:t>
            </a:fld>
            <a:endParaRPr lang="en-US"/>
          </a:p>
        </p:txBody>
      </p:sp>
      <p:sp>
        <p:nvSpPr>
          <p:cNvPr id="6" name="Date Placeholder 5">
            <a:extLst>
              <a:ext uri="{FF2B5EF4-FFF2-40B4-BE49-F238E27FC236}">
                <a16:creationId xmlns:a16="http://schemas.microsoft.com/office/drawing/2014/main" id="{C338E0CE-77A6-D84D-8956-310506E27E14}"/>
              </a:ext>
            </a:extLst>
          </p:cNvPr>
          <p:cNvSpPr>
            <a:spLocks noGrp="1"/>
          </p:cNvSpPr>
          <p:nvPr>
            <p:ph type="dt" sz="half" idx="10"/>
          </p:nvPr>
        </p:nvSpPr>
        <p:spPr/>
        <p:txBody>
          <a:bodyPr/>
          <a:lstStyle/>
          <a:p>
            <a:fld id="{F69E0E59-60CA-7345-B7F6-BCD615F1F497}" type="datetime3">
              <a:rPr lang="en-US" smtClean="0"/>
              <a:t>24 February 2020</a:t>
            </a:fld>
            <a:endParaRPr lang="en-US" dirty="0"/>
          </a:p>
        </p:txBody>
      </p:sp>
      <p:sp>
        <p:nvSpPr>
          <p:cNvPr id="7" name="Title 1">
            <a:extLst>
              <a:ext uri="{FF2B5EF4-FFF2-40B4-BE49-F238E27FC236}">
                <a16:creationId xmlns:a16="http://schemas.microsoft.com/office/drawing/2014/main" id="{ABDC77D1-6308-124A-9F26-AC04D590676A}"/>
              </a:ext>
            </a:extLst>
          </p:cNvPr>
          <p:cNvSpPr txBox="1">
            <a:spLocks/>
          </p:cNvSpPr>
          <p:nvPr/>
        </p:nvSpPr>
        <p:spPr bwMode="black">
          <a:xfrm>
            <a:off x="790252" y="668719"/>
            <a:ext cx="4293842"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dirty="0"/>
              <a:t>GCC vs CC vs Clang</a:t>
            </a:r>
          </a:p>
        </p:txBody>
      </p:sp>
      <p:pic>
        <p:nvPicPr>
          <p:cNvPr id="13" name="Picture 12">
            <a:extLst>
              <a:ext uri="{FF2B5EF4-FFF2-40B4-BE49-F238E27FC236}">
                <a16:creationId xmlns:a16="http://schemas.microsoft.com/office/drawing/2014/main" id="{02090ABD-9818-0747-9986-147431B69017}"/>
              </a:ext>
            </a:extLst>
          </p:cNvPr>
          <p:cNvPicPr>
            <a:picLocks noChangeAspect="1"/>
          </p:cNvPicPr>
          <p:nvPr/>
        </p:nvPicPr>
        <p:blipFill>
          <a:blip r:embed="rId3"/>
          <a:stretch>
            <a:fillRect/>
          </a:stretch>
        </p:blipFill>
        <p:spPr>
          <a:xfrm>
            <a:off x="5537280" y="1360766"/>
            <a:ext cx="6204701" cy="4136467"/>
          </a:xfrm>
          <a:prstGeom prst="rect">
            <a:avLst/>
          </a:prstGeom>
        </p:spPr>
      </p:pic>
      <p:sp>
        <p:nvSpPr>
          <p:cNvPr id="2" name="TextBox 1">
            <a:extLst>
              <a:ext uri="{FF2B5EF4-FFF2-40B4-BE49-F238E27FC236}">
                <a16:creationId xmlns:a16="http://schemas.microsoft.com/office/drawing/2014/main" id="{2F81B1CB-AE58-A246-BFAE-6844F51B3043}"/>
              </a:ext>
            </a:extLst>
          </p:cNvPr>
          <p:cNvSpPr txBox="1"/>
          <p:nvPr/>
        </p:nvSpPr>
        <p:spPr>
          <a:xfrm>
            <a:off x="6503276" y="3823138"/>
            <a:ext cx="1513489" cy="646331"/>
          </a:xfrm>
          <a:prstGeom prst="rect">
            <a:avLst/>
          </a:prstGeom>
          <a:noFill/>
        </p:spPr>
        <p:txBody>
          <a:bodyPr wrap="square" rtlCol="0">
            <a:spAutoFit/>
          </a:bodyPr>
          <a:lstStyle/>
          <a:p>
            <a:pPr algn="ctr"/>
            <a:r>
              <a:rPr lang="en-US" sz="3600" dirty="0">
                <a:latin typeface="Comic Sans MS" panose="030F0902030302020204" pitchFamily="66" charset="0"/>
              </a:rPr>
              <a:t>clang</a:t>
            </a:r>
          </a:p>
        </p:txBody>
      </p:sp>
      <p:sp>
        <p:nvSpPr>
          <p:cNvPr id="14" name="TextBox 13">
            <a:extLst>
              <a:ext uri="{FF2B5EF4-FFF2-40B4-BE49-F238E27FC236}">
                <a16:creationId xmlns:a16="http://schemas.microsoft.com/office/drawing/2014/main" id="{B66F8169-103E-AD49-A1DB-2761512CE4A7}"/>
              </a:ext>
            </a:extLst>
          </p:cNvPr>
          <p:cNvSpPr txBox="1"/>
          <p:nvPr/>
        </p:nvSpPr>
        <p:spPr>
          <a:xfrm>
            <a:off x="8868103" y="3058510"/>
            <a:ext cx="1284890" cy="646331"/>
          </a:xfrm>
          <a:prstGeom prst="rect">
            <a:avLst/>
          </a:prstGeom>
          <a:noFill/>
        </p:spPr>
        <p:txBody>
          <a:bodyPr wrap="square" rtlCol="0">
            <a:spAutoFit/>
          </a:bodyPr>
          <a:lstStyle/>
          <a:p>
            <a:pPr algn="ctr"/>
            <a:r>
              <a:rPr lang="en-US" sz="3600" dirty="0">
                <a:latin typeface="Comic Sans MS" panose="030F0902030302020204" pitchFamily="66" charset="0"/>
              </a:rPr>
              <a:t>cc</a:t>
            </a:r>
          </a:p>
        </p:txBody>
      </p:sp>
      <p:sp>
        <p:nvSpPr>
          <p:cNvPr id="15" name="TextBox 14">
            <a:extLst>
              <a:ext uri="{FF2B5EF4-FFF2-40B4-BE49-F238E27FC236}">
                <a16:creationId xmlns:a16="http://schemas.microsoft.com/office/drawing/2014/main" id="{25247AA1-926C-B043-9AAB-33267468205D}"/>
              </a:ext>
            </a:extLst>
          </p:cNvPr>
          <p:cNvSpPr txBox="1"/>
          <p:nvPr/>
        </p:nvSpPr>
        <p:spPr>
          <a:xfrm>
            <a:off x="10210799" y="3496582"/>
            <a:ext cx="1284890" cy="646331"/>
          </a:xfrm>
          <a:prstGeom prst="rect">
            <a:avLst/>
          </a:prstGeom>
          <a:noFill/>
        </p:spPr>
        <p:txBody>
          <a:bodyPr wrap="square" rtlCol="0">
            <a:spAutoFit/>
          </a:bodyPr>
          <a:lstStyle/>
          <a:p>
            <a:pPr algn="ctr"/>
            <a:r>
              <a:rPr lang="en-US" sz="3600" dirty="0">
                <a:latin typeface="Comic Sans MS" panose="030F0902030302020204" pitchFamily="66" charset="0"/>
              </a:rPr>
              <a:t>gcc</a:t>
            </a:r>
          </a:p>
        </p:txBody>
      </p:sp>
    </p:spTree>
    <p:extLst>
      <p:ext uri="{BB962C8B-B14F-4D97-AF65-F5344CB8AC3E}">
        <p14:creationId xmlns:p14="http://schemas.microsoft.com/office/powerpoint/2010/main" val="67353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E0B3-A46C-9D41-9874-535BA15BF44A}"/>
              </a:ext>
            </a:extLst>
          </p:cNvPr>
          <p:cNvSpPr>
            <a:spLocks noGrp="1"/>
          </p:cNvSpPr>
          <p:nvPr>
            <p:ph type="title"/>
          </p:nvPr>
        </p:nvSpPr>
        <p:spPr/>
        <p:txBody>
          <a:bodyPr/>
          <a:lstStyle/>
          <a:p>
            <a:r>
              <a:rPr lang="en-US" dirty="0"/>
              <a:t>Coming back to Make</a:t>
            </a:r>
          </a:p>
        </p:txBody>
      </p:sp>
      <p:sp>
        <p:nvSpPr>
          <p:cNvPr id="3" name="Content Placeholder 2">
            <a:extLst>
              <a:ext uri="{FF2B5EF4-FFF2-40B4-BE49-F238E27FC236}">
                <a16:creationId xmlns:a16="http://schemas.microsoft.com/office/drawing/2014/main" id="{26A6705A-6959-AF46-9DD6-4185AC6E6E64}"/>
              </a:ext>
            </a:extLst>
          </p:cNvPr>
          <p:cNvSpPr>
            <a:spLocks noGrp="1"/>
          </p:cNvSpPr>
          <p:nvPr>
            <p:ph idx="1"/>
          </p:nvPr>
        </p:nvSpPr>
        <p:spPr/>
        <p:txBody>
          <a:bodyPr/>
          <a:lstStyle/>
          <a:p>
            <a:r>
              <a:rPr lang="en-US" dirty="0"/>
              <a:t>The "make" utility automates the mundane aspects of building executables from source code. </a:t>
            </a:r>
          </a:p>
          <a:p>
            <a:pPr marL="0" indent="0">
              <a:buNone/>
            </a:pPr>
            <a:endParaRPr lang="en-US" dirty="0"/>
          </a:p>
          <a:p>
            <a:r>
              <a:rPr lang="en-US" dirty="0"/>
              <a:t>"make" uses a special file called a </a:t>
            </a:r>
            <a:r>
              <a:rPr lang="en-US" dirty="0" err="1"/>
              <a:t>Makefile</a:t>
            </a:r>
            <a:r>
              <a:rPr lang="en-US" dirty="0"/>
              <a:t>, which contains rules on how to build the executables.</a:t>
            </a:r>
          </a:p>
          <a:p>
            <a:pPr marL="0" indent="0">
              <a:buNone/>
            </a:pPr>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D4C2C990-4165-D345-BA2D-83149669798A}"/>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B94E903-63C6-454E-9067-3BC6B9A9D6C2}"/>
              </a:ext>
            </a:extLst>
          </p:cNvPr>
          <p:cNvSpPr>
            <a:spLocks noGrp="1"/>
          </p:cNvSpPr>
          <p:nvPr>
            <p:ph type="sldNum" sz="quarter" idx="12"/>
          </p:nvPr>
        </p:nvSpPr>
        <p:spPr/>
        <p:txBody>
          <a:bodyPr/>
          <a:lstStyle/>
          <a:p>
            <a:fld id="{2B53914A-A650-CD49-87F6-05A19D95FB7C}" type="slidenum">
              <a:rPr lang="en-US" smtClean="0"/>
              <a:t>22</a:t>
            </a:fld>
            <a:endParaRPr lang="en-US"/>
          </a:p>
        </p:txBody>
      </p:sp>
      <p:sp>
        <p:nvSpPr>
          <p:cNvPr id="6" name="Date Placeholder 5">
            <a:extLst>
              <a:ext uri="{FF2B5EF4-FFF2-40B4-BE49-F238E27FC236}">
                <a16:creationId xmlns:a16="http://schemas.microsoft.com/office/drawing/2014/main" id="{B5244BF4-338A-2440-9517-796E7ECD825A}"/>
              </a:ext>
            </a:extLst>
          </p:cNvPr>
          <p:cNvSpPr>
            <a:spLocks noGrp="1"/>
          </p:cNvSpPr>
          <p:nvPr>
            <p:ph type="dt" sz="half" idx="10"/>
          </p:nvPr>
        </p:nvSpPr>
        <p:spPr/>
        <p:txBody>
          <a:bodyPr/>
          <a:lstStyle/>
          <a:p>
            <a:fld id="{A7B8EFA5-0401-F944-8AF7-A783FFC56F4F}" type="datetime3">
              <a:rPr lang="en-US" smtClean="0"/>
              <a:t>24 February 2020</a:t>
            </a:fld>
            <a:endParaRPr lang="en-US"/>
          </a:p>
        </p:txBody>
      </p:sp>
    </p:spTree>
    <p:extLst>
      <p:ext uri="{BB962C8B-B14F-4D97-AF65-F5344CB8AC3E}">
        <p14:creationId xmlns:p14="http://schemas.microsoft.com/office/powerpoint/2010/main" val="411890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8C97-94BD-F545-9631-FCBE1E7D680E}"/>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5871D0-81F3-3744-BC56-630F4CF5359D}"/>
                  </a:ext>
                </a:extLst>
              </p:cNvPr>
              <p:cNvSpPr>
                <a:spLocks noGrp="1"/>
              </p:cNvSpPr>
              <p:nvPr>
                <p:ph idx="1"/>
              </p:nvPr>
            </p:nvSpPr>
            <p:spPr/>
            <p:txBody>
              <a:bodyPr/>
              <a:lstStyle/>
              <a:p>
                <a:r>
                  <a:rPr lang="en-US" dirty="0"/>
                  <a:t>Definition of a language translator</a:t>
                </a:r>
              </a:p>
              <a:p>
                <a:pPr lvl="1"/>
                <a:r>
                  <a:rPr lang="en-US" dirty="0">
                    <a:cs typeface="Calibri" panose="020F0502020204030204" pitchFamily="34" charset="0"/>
                  </a:rPr>
                  <a:t>Program that maps an input language to an output language</a:t>
                </a:r>
                <a:endParaRPr lang="en-US" dirty="0"/>
              </a:p>
              <a:p>
                <a:r>
                  <a:rPr lang="en-US" dirty="0"/>
                  <a:t>Compiling process of a C program</a:t>
                </a:r>
              </a:p>
              <a:p>
                <a:pPr lvl="1"/>
                <a:r>
                  <a:rPr lang="en-US" dirty="0"/>
                  <a:t>Source code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preprocessor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compiler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assembler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linker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executable</a:t>
                </a:r>
              </a:p>
              <a:p>
                <a:r>
                  <a:rPr lang="en-US" dirty="0"/>
                  <a:t>Make/</a:t>
                </a:r>
                <a:r>
                  <a:rPr lang="en-US" dirty="0" err="1"/>
                  <a:t>Makefiles</a:t>
                </a:r>
                <a:endParaRPr lang="en-US" dirty="0"/>
              </a:p>
              <a:p>
                <a:r>
                  <a:rPr lang="en-US" dirty="0"/>
                  <a:t>gcc vs cc vs clang</a:t>
                </a:r>
              </a:p>
            </p:txBody>
          </p:sp>
        </mc:Choice>
        <mc:Fallback xmlns="">
          <p:sp>
            <p:nvSpPr>
              <p:cNvPr id="3" name="Content Placeholder 2">
                <a:extLst>
                  <a:ext uri="{FF2B5EF4-FFF2-40B4-BE49-F238E27FC236}">
                    <a16:creationId xmlns:a16="http://schemas.microsoft.com/office/drawing/2014/main" id="{C45871D0-81F3-3744-BC56-630F4CF5359D}"/>
                  </a:ext>
                </a:extLst>
              </p:cNvPr>
              <p:cNvSpPr>
                <a:spLocks noGrp="1" noRot="1" noChangeAspect="1" noMove="1" noResize="1" noEditPoints="1" noAdjustHandles="1" noChangeArrowheads="1" noChangeShapeType="1" noTextEdit="1"/>
              </p:cNvSpPr>
              <p:nvPr>
                <p:ph idx="1"/>
              </p:nvPr>
            </p:nvSpPr>
            <p:spPr>
              <a:blipFill>
                <a:blip r:embed="rId3"/>
                <a:stretch>
                  <a:fillRect l="-493" t="-8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A2D18F-9C20-AF4E-B155-E371BC5055ED}"/>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384912E7-F2C8-BA4D-9DF4-2C93369E268C}"/>
              </a:ext>
            </a:extLst>
          </p:cNvPr>
          <p:cNvSpPr>
            <a:spLocks noGrp="1"/>
          </p:cNvSpPr>
          <p:nvPr>
            <p:ph type="sldNum" sz="quarter" idx="12"/>
          </p:nvPr>
        </p:nvSpPr>
        <p:spPr/>
        <p:txBody>
          <a:bodyPr/>
          <a:lstStyle/>
          <a:p>
            <a:fld id="{2B53914A-A650-CD49-87F6-05A19D95FB7C}" type="slidenum">
              <a:rPr lang="en-US" smtClean="0"/>
              <a:t>23</a:t>
            </a:fld>
            <a:endParaRPr lang="en-US"/>
          </a:p>
        </p:txBody>
      </p:sp>
      <p:sp>
        <p:nvSpPr>
          <p:cNvPr id="6" name="Date Placeholder 5">
            <a:extLst>
              <a:ext uri="{FF2B5EF4-FFF2-40B4-BE49-F238E27FC236}">
                <a16:creationId xmlns:a16="http://schemas.microsoft.com/office/drawing/2014/main" id="{7701B984-8CD4-4049-8964-1B932262167E}"/>
              </a:ext>
            </a:extLst>
          </p:cNvPr>
          <p:cNvSpPr>
            <a:spLocks noGrp="1"/>
          </p:cNvSpPr>
          <p:nvPr>
            <p:ph type="dt" sz="half" idx="10"/>
          </p:nvPr>
        </p:nvSpPr>
        <p:spPr/>
        <p:txBody>
          <a:bodyPr/>
          <a:lstStyle/>
          <a:p>
            <a:fld id="{5AFB406A-A426-6B45-AE55-21BFEF0D76E7}" type="datetime3">
              <a:rPr lang="en-US" smtClean="0"/>
              <a:t>24 February 2020</a:t>
            </a:fld>
            <a:endParaRPr lang="en-US" dirty="0"/>
          </a:p>
        </p:txBody>
      </p:sp>
    </p:spTree>
    <p:extLst>
      <p:ext uri="{BB962C8B-B14F-4D97-AF65-F5344CB8AC3E}">
        <p14:creationId xmlns:p14="http://schemas.microsoft.com/office/powerpoint/2010/main" val="41156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8422-3FD2-D549-BC0F-D06AD68FFA1A}"/>
              </a:ext>
            </a:extLst>
          </p:cNvPr>
          <p:cNvSpPr>
            <a:spLocks noGrp="1"/>
          </p:cNvSpPr>
          <p:nvPr>
            <p:ph type="title"/>
          </p:nvPr>
        </p:nvSpPr>
        <p:spPr>
          <a:xfrm>
            <a:off x="5523168" y="505325"/>
            <a:ext cx="5901189" cy="1170432"/>
          </a:xfrm>
        </p:spPr>
        <p:txBody>
          <a:bodyPr>
            <a:normAutofit/>
          </a:bodyPr>
          <a:lstStyle/>
          <a:p>
            <a:r>
              <a:rPr lang="en-US" dirty="0"/>
              <a:t>Who even needs Language Translators?</a:t>
            </a:r>
          </a:p>
        </p:txBody>
      </p:sp>
      <p:sp>
        <p:nvSpPr>
          <p:cNvPr id="4" name="Footer Placeholder 3">
            <a:extLst>
              <a:ext uri="{FF2B5EF4-FFF2-40B4-BE49-F238E27FC236}">
                <a16:creationId xmlns:a16="http://schemas.microsoft.com/office/drawing/2014/main" id="{046660CB-8D7A-6F4C-BB4F-B534A40744C6}"/>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C2401C45-A486-D446-BB55-410DB3EF1511}"/>
              </a:ext>
            </a:extLst>
          </p:cNvPr>
          <p:cNvSpPr>
            <a:spLocks noGrp="1"/>
          </p:cNvSpPr>
          <p:nvPr>
            <p:ph type="sldNum" sz="quarter" idx="12"/>
          </p:nvPr>
        </p:nvSpPr>
        <p:spPr/>
        <p:txBody>
          <a:bodyPr/>
          <a:lstStyle/>
          <a:p>
            <a:fld id="{2B53914A-A650-CD49-87F6-05A19D95FB7C}" type="slidenum">
              <a:rPr lang="en-US" smtClean="0"/>
              <a:t>3</a:t>
            </a:fld>
            <a:endParaRPr lang="en-US"/>
          </a:p>
        </p:txBody>
      </p:sp>
      <p:sp>
        <p:nvSpPr>
          <p:cNvPr id="6" name="TextBox 5">
            <a:extLst>
              <a:ext uri="{FF2B5EF4-FFF2-40B4-BE49-F238E27FC236}">
                <a16:creationId xmlns:a16="http://schemas.microsoft.com/office/drawing/2014/main" id="{3CAC358A-7AD5-9E44-9C38-DA9E48C9027B}"/>
              </a:ext>
            </a:extLst>
          </p:cNvPr>
          <p:cNvSpPr txBox="1"/>
          <p:nvPr/>
        </p:nvSpPr>
        <p:spPr>
          <a:xfrm>
            <a:off x="5523169" y="2131901"/>
            <a:ext cx="5901190" cy="3416320"/>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“John von Neumann, when he first heard about FORTRAN in 1954, was unimpressed and asked ‘Why would you want more than machine language?’ One of von Neumann’s students at Princeton recalled that graduate students were being used to hand assemble programs into binary for their early machine. This student took time out to build an assembler, but when von Neumann found out about it he was very angry, saying that it was a waste of valuable scientific computing instrument to do clerical work.”</a:t>
            </a:r>
          </a:p>
          <a:p>
            <a:r>
              <a:rPr lang="en-US" i="1" dirty="0">
                <a:latin typeface="Arial" panose="020B0604020202020204" pitchFamily="34" charset="0"/>
                <a:cs typeface="Arial" panose="020B0604020202020204" pitchFamily="34" charset="0"/>
              </a:rPr>
              <a:t>							</a:t>
            </a:r>
            <a:r>
              <a:rPr lang="en-US" dirty="0"/>
              <a:t>—John A.N. Lee, 								Virginia </a:t>
            </a:r>
            <a:r>
              <a:rPr lang="en-US" dirty="0" err="1"/>
              <a:t>Polytechnical</a:t>
            </a:r>
            <a:r>
              <a:rPr lang="en-US" dirty="0"/>
              <a:t> Institute</a:t>
            </a:r>
            <a:endParaRPr lang="en-US" i="1"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3EFEB6D9-BF41-9949-84E1-50651543102C}"/>
              </a:ext>
            </a:extLst>
          </p:cNvPr>
          <p:cNvSpPr>
            <a:spLocks noGrp="1"/>
          </p:cNvSpPr>
          <p:nvPr>
            <p:ph type="dt" sz="half" idx="10"/>
          </p:nvPr>
        </p:nvSpPr>
        <p:spPr/>
        <p:txBody>
          <a:bodyPr/>
          <a:lstStyle/>
          <a:p>
            <a:fld id="{DC15C16B-ADFD-3842-9641-3B0E338BA913}" type="datetime3">
              <a:rPr lang="en-US" smtClean="0"/>
              <a:t>24 February 2020</a:t>
            </a:fld>
            <a:endParaRPr lang="en-US"/>
          </a:p>
        </p:txBody>
      </p:sp>
      <p:pic>
        <p:nvPicPr>
          <p:cNvPr id="7" name="Picture 6">
            <a:extLst>
              <a:ext uri="{FF2B5EF4-FFF2-40B4-BE49-F238E27FC236}">
                <a16:creationId xmlns:a16="http://schemas.microsoft.com/office/drawing/2014/main" id="{2E1FE7B1-7159-9E43-92B7-4F14F6305DD6}"/>
              </a:ext>
            </a:extLst>
          </p:cNvPr>
          <p:cNvPicPr>
            <a:picLocks noChangeAspect="1"/>
          </p:cNvPicPr>
          <p:nvPr/>
        </p:nvPicPr>
        <p:blipFill>
          <a:blip r:embed="rId2"/>
          <a:stretch>
            <a:fillRect/>
          </a:stretch>
        </p:blipFill>
        <p:spPr>
          <a:xfrm>
            <a:off x="767641" y="748748"/>
            <a:ext cx="4273327" cy="5360504"/>
          </a:xfrm>
          <a:prstGeom prst="rect">
            <a:avLst/>
          </a:prstGeom>
        </p:spPr>
      </p:pic>
    </p:spTree>
    <p:extLst>
      <p:ext uri="{BB962C8B-B14F-4D97-AF65-F5344CB8AC3E}">
        <p14:creationId xmlns:p14="http://schemas.microsoft.com/office/powerpoint/2010/main" val="428922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1005-F395-084E-BAB9-F669152C1855}"/>
              </a:ext>
            </a:extLst>
          </p:cNvPr>
          <p:cNvSpPr>
            <a:spLocks noGrp="1"/>
          </p:cNvSpPr>
          <p:nvPr>
            <p:ph type="title"/>
          </p:nvPr>
        </p:nvSpPr>
        <p:spPr>
          <a:xfrm>
            <a:off x="449523" y="523613"/>
            <a:ext cx="11292953" cy="1188720"/>
          </a:xfrm>
        </p:spPr>
        <p:txBody>
          <a:bodyPr/>
          <a:lstStyle/>
          <a:p>
            <a:r>
              <a:rPr lang="en-US" dirty="0"/>
              <a:t>The need for Language Translators</a:t>
            </a:r>
          </a:p>
        </p:txBody>
      </p:sp>
      <p:sp>
        <p:nvSpPr>
          <p:cNvPr id="3" name="Content Placeholder 2">
            <a:extLst>
              <a:ext uri="{FF2B5EF4-FFF2-40B4-BE49-F238E27FC236}">
                <a16:creationId xmlns:a16="http://schemas.microsoft.com/office/drawing/2014/main" id="{8BC7601E-F5AF-B843-AF38-B0AB227845DB}"/>
              </a:ext>
            </a:extLst>
          </p:cNvPr>
          <p:cNvSpPr>
            <a:spLocks noGrp="1"/>
          </p:cNvSpPr>
          <p:nvPr>
            <p:ph idx="1"/>
          </p:nvPr>
        </p:nvSpPr>
        <p:spPr>
          <a:xfrm>
            <a:off x="449523" y="2097519"/>
            <a:ext cx="4910667" cy="3928534"/>
          </a:xfrm>
        </p:spPr>
        <p:txBody>
          <a:bodyPr/>
          <a:lstStyle/>
          <a:p>
            <a:r>
              <a:rPr lang="en-US" dirty="0"/>
              <a:t>Computers are a balanced mix of software and hardware</a:t>
            </a:r>
          </a:p>
          <a:p>
            <a:r>
              <a:rPr lang="en-US" dirty="0"/>
              <a:t>Hardware functions are controlled by a compatible software </a:t>
            </a:r>
          </a:p>
          <a:p>
            <a:pPr lvl="1"/>
            <a:r>
              <a:rPr lang="en-US" sz="1800" dirty="0"/>
              <a:t>Binary characters, 0 and 1</a:t>
            </a:r>
          </a:p>
          <a:p>
            <a:pPr lvl="1"/>
            <a:r>
              <a:rPr lang="en-US" sz="1800" dirty="0"/>
              <a:t>Hardware codes are interpreted in binary format</a:t>
            </a:r>
          </a:p>
          <a:p>
            <a:pPr lvl="1"/>
            <a:r>
              <a:rPr lang="en-US" sz="1800" dirty="0"/>
              <a:t>Difficult and cumbersome task for computer programmers to write such codes </a:t>
            </a:r>
          </a:p>
          <a:p>
            <a:endParaRPr lang="en-US" dirty="0"/>
          </a:p>
          <a:p>
            <a:endParaRPr lang="en-US" dirty="0"/>
          </a:p>
        </p:txBody>
      </p:sp>
      <p:sp>
        <p:nvSpPr>
          <p:cNvPr id="4" name="Footer Placeholder 3">
            <a:extLst>
              <a:ext uri="{FF2B5EF4-FFF2-40B4-BE49-F238E27FC236}">
                <a16:creationId xmlns:a16="http://schemas.microsoft.com/office/drawing/2014/main" id="{6B9F4508-3FC2-C640-9316-4E27CA54213C}"/>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4F04E102-818B-1846-8CB2-08E7BCB0A614}"/>
              </a:ext>
            </a:extLst>
          </p:cNvPr>
          <p:cNvSpPr>
            <a:spLocks noGrp="1"/>
          </p:cNvSpPr>
          <p:nvPr>
            <p:ph type="sldNum" sz="quarter" idx="12"/>
          </p:nvPr>
        </p:nvSpPr>
        <p:spPr/>
        <p:txBody>
          <a:bodyPr/>
          <a:lstStyle/>
          <a:p>
            <a:fld id="{2B53914A-A650-CD49-87F6-05A19D95FB7C}" type="slidenum">
              <a:rPr lang="en-US" smtClean="0"/>
              <a:t>4</a:t>
            </a:fld>
            <a:endParaRPr lang="en-US"/>
          </a:p>
        </p:txBody>
      </p:sp>
      <p:sp>
        <p:nvSpPr>
          <p:cNvPr id="6" name="Date Placeholder 5">
            <a:extLst>
              <a:ext uri="{FF2B5EF4-FFF2-40B4-BE49-F238E27FC236}">
                <a16:creationId xmlns:a16="http://schemas.microsoft.com/office/drawing/2014/main" id="{D6FA78B7-8231-5D45-8324-0975BC88C12D}"/>
              </a:ext>
            </a:extLst>
          </p:cNvPr>
          <p:cNvSpPr>
            <a:spLocks noGrp="1"/>
          </p:cNvSpPr>
          <p:nvPr>
            <p:ph type="dt" sz="half" idx="10"/>
          </p:nvPr>
        </p:nvSpPr>
        <p:spPr/>
        <p:txBody>
          <a:bodyPr/>
          <a:lstStyle/>
          <a:p>
            <a:fld id="{7F136480-324F-9649-89D9-471E71F18671}" type="datetime3">
              <a:rPr lang="en-US" smtClean="0"/>
              <a:t>24 February 2020</a:t>
            </a:fld>
            <a:endParaRPr lang="en-US"/>
          </a:p>
        </p:txBody>
      </p:sp>
      <p:pic>
        <p:nvPicPr>
          <p:cNvPr id="10" name="Picture 9">
            <a:extLst>
              <a:ext uri="{FF2B5EF4-FFF2-40B4-BE49-F238E27FC236}">
                <a16:creationId xmlns:a16="http://schemas.microsoft.com/office/drawing/2014/main" id="{F8E41E24-7911-B346-9016-771F59CD2B19}"/>
              </a:ext>
            </a:extLst>
          </p:cNvPr>
          <p:cNvPicPr>
            <a:picLocks noChangeAspect="1"/>
          </p:cNvPicPr>
          <p:nvPr/>
        </p:nvPicPr>
        <p:blipFill>
          <a:blip r:embed="rId3"/>
          <a:stretch>
            <a:fillRect/>
          </a:stretch>
        </p:blipFill>
        <p:spPr>
          <a:xfrm>
            <a:off x="6831812" y="1922488"/>
            <a:ext cx="3500126" cy="4188981"/>
          </a:xfrm>
          <a:prstGeom prst="rect">
            <a:avLst/>
          </a:prstGeom>
        </p:spPr>
      </p:pic>
      <p:pic>
        <p:nvPicPr>
          <p:cNvPr id="11" name="Picture 10">
            <a:extLst>
              <a:ext uri="{FF2B5EF4-FFF2-40B4-BE49-F238E27FC236}">
                <a16:creationId xmlns:a16="http://schemas.microsoft.com/office/drawing/2014/main" id="{591BF840-1E0D-D14D-91FF-B6D07263E580}"/>
              </a:ext>
            </a:extLst>
          </p:cNvPr>
          <p:cNvPicPr>
            <a:picLocks noChangeAspect="1"/>
          </p:cNvPicPr>
          <p:nvPr/>
        </p:nvPicPr>
        <p:blipFill>
          <a:blip r:embed="rId4"/>
          <a:stretch>
            <a:fillRect/>
          </a:stretch>
        </p:blipFill>
        <p:spPr>
          <a:xfrm>
            <a:off x="6888992" y="2008671"/>
            <a:ext cx="3178208" cy="897997"/>
          </a:xfrm>
          <a:prstGeom prst="rect">
            <a:avLst/>
          </a:prstGeom>
        </p:spPr>
      </p:pic>
      <p:pic>
        <p:nvPicPr>
          <p:cNvPr id="12" name="Picture 11">
            <a:extLst>
              <a:ext uri="{FF2B5EF4-FFF2-40B4-BE49-F238E27FC236}">
                <a16:creationId xmlns:a16="http://schemas.microsoft.com/office/drawing/2014/main" id="{504070A4-50E4-7E40-84B9-3316C53C8542}"/>
              </a:ext>
            </a:extLst>
          </p:cNvPr>
          <p:cNvPicPr>
            <a:picLocks noChangeAspect="1"/>
          </p:cNvPicPr>
          <p:nvPr/>
        </p:nvPicPr>
        <p:blipFill>
          <a:blip r:embed="rId5"/>
          <a:stretch>
            <a:fillRect/>
          </a:stretch>
        </p:blipFill>
        <p:spPr>
          <a:xfrm>
            <a:off x="6784902" y="4405521"/>
            <a:ext cx="3593946" cy="1575724"/>
          </a:xfrm>
          <a:prstGeom prst="rect">
            <a:avLst/>
          </a:prstGeom>
        </p:spPr>
      </p:pic>
    </p:spTree>
    <p:extLst>
      <p:ext uri="{BB962C8B-B14F-4D97-AF65-F5344CB8AC3E}">
        <p14:creationId xmlns:p14="http://schemas.microsoft.com/office/powerpoint/2010/main" val="366145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D1C7-E3E0-6C46-8FDE-7B11EE6CEF53}"/>
              </a:ext>
            </a:extLst>
          </p:cNvPr>
          <p:cNvSpPr>
            <a:spLocks noGrp="1"/>
          </p:cNvSpPr>
          <p:nvPr>
            <p:ph type="title"/>
          </p:nvPr>
        </p:nvSpPr>
        <p:spPr>
          <a:xfrm>
            <a:off x="1919111" y="434114"/>
            <a:ext cx="7985308" cy="1188720"/>
          </a:xfrm>
        </p:spPr>
        <p:txBody>
          <a:bodyPr>
            <a:normAutofit/>
          </a:bodyPr>
          <a:lstStyle/>
          <a:p>
            <a:r>
              <a:rPr lang="en-US" dirty="0"/>
              <a:t>So how do we compile a program?</a:t>
            </a:r>
          </a:p>
        </p:txBody>
      </p:sp>
      <p:pic>
        <p:nvPicPr>
          <p:cNvPr id="11" name="Content Placeholder 10">
            <a:extLst>
              <a:ext uri="{FF2B5EF4-FFF2-40B4-BE49-F238E27FC236}">
                <a16:creationId xmlns:a16="http://schemas.microsoft.com/office/drawing/2014/main" id="{651A947B-0A96-AC4F-B14B-79C486EA3746}"/>
              </a:ext>
            </a:extLst>
          </p:cNvPr>
          <p:cNvPicPr>
            <a:picLocks noGrp="1" noChangeAspect="1"/>
          </p:cNvPicPr>
          <p:nvPr>
            <p:ph idx="1"/>
          </p:nvPr>
        </p:nvPicPr>
        <p:blipFill>
          <a:blip r:embed="rId3"/>
          <a:stretch>
            <a:fillRect/>
          </a:stretch>
        </p:blipFill>
        <p:spPr>
          <a:xfrm>
            <a:off x="6763561" y="1897987"/>
            <a:ext cx="4711076" cy="4012267"/>
          </a:xfrm>
        </p:spPr>
      </p:pic>
      <p:sp>
        <p:nvSpPr>
          <p:cNvPr id="4" name="Footer Placeholder 3">
            <a:extLst>
              <a:ext uri="{FF2B5EF4-FFF2-40B4-BE49-F238E27FC236}">
                <a16:creationId xmlns:a16="http://schemas.microsoft.com/office/drawing/2014/main" id="{F77FEDE9-814F-DB4D-B18C-9384F731CB63}"/>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FA4D9614-75A1-C94F-8E98-F92877995796}"/>
              </a:ext>
            </a:extLst>
          </p:cNvPr>
          <p:cNvSpPr>
            <a:spLocks noGrp="1"/>
          </p:cNvSpPr>
          <p:nvPr>
            <p:ph type="sldNum" sz="quarter" idx="12"/>
          </p:nvPr>
        </p:nvSpPr>
        <p:spPr>
          <a:xfrm>
            <a:off x="10758922" y="6195342"/>
            <a:ext cx="365760" cy="365760"/>
          </a:xfrm>
        </p:spPr>
        <p:txBody>
          <a:bodyPr/>
          <a:lstStyle/>
          <a:p>
            <a:fld id="{2B53914A-A650-CD49-87F6-05A19D95FB7C}" type="slidenum">
              <a:rPr lang="en-US" smtClean="0"/>
              <a:t>5</a:t>
            </a:fld>
            <a:endParaRPr lang="en-US"/>
          </a:p>
        </p:txBody>
      </p:sp>
      <p:pic>
        <p:nvPicPr>
          <p:cNvPr id="13" name="Picture 12">
            <a:extLst>
              <a:ext uri="{FF2B5EF4-FFF2-40B4-BE49-F238E27FC236}">
                <a16:creationId xmlns:a16="http://schemas.microsoft.com/office/drawing/2014/main" id="{92371A14-F565-3241-8061-C7989107AB3A}"/>
              </a:ext>
            </a:extLst>
          </p:cNvPr>
          <p:cNvPicPr>
            <a:picLocks noChangeAspect="1"/>
          </p:cNvPicPr>
          <p:nvPr/>
        </p:nvPicPr>
        <p:blipFill>
          <a:blip r:embed="rId4"/>
          <a:stretch>
            <a:fillRect/>
          </a:stretch>
        </p:blipFill>
        <p:spPr>
          <a:xfrm>
            <a:off x="717363" y="2631355"/>
            <a:ext cx="3860800" cy="1905000"/>
          </a:xfrm>
          <a:prstGeom prst="rect">
            <a:avLst/>
          </a:prstGeom>
        </p:spPr>
      </p:pic>
      <p:sp>
        <p:nvSpPr>
          <p:cNvPr id="3" name="TextBox 2">
            <a:extLst>
              <a:ext uri="{FF2B5EF4-FFF2-40B4-BE49-F238E27FC236}">
                <a16:creationId xmlns:a16="http://schemas.microsoft.com/office/drawing/2014/main" id="{0B4D6E7B-271C-8345-8850-496088803B44}"/>
              </a:ext>
            </a:extLst>
          </p:cNvPr>
          <p:cNvSpPr txBox="1"/>
          <p:nvPr/>
        </p:nvSpPr>
        <p:spPr>
          <a:xfrm>
            <a:off x="4955386" y="3138021"/>
            <a:ext cx="1434560" cy="369332"/>
          </a:xfrm>
          <a:prstGeom prst="rect">
            <a:avLst/>
          </a:prstGeom>
          <a:noFill/>
        </p:spPr>
        <p:txBody>
          <a:bodyPr wrap="none" rtlCol="0">
            <a:spAutoFit/>
          </a:bodyPr>
          <a:lstStyle/>
          <a:p>
            <a:r>
              <a:rPr lang="en-US" dirty="0"/>
              <a:t>gcc –S hello.c</a:t>
            </a:r>
          </a:p>
        </p:txBody>
      </p:sp>
      <p:cxnSp>
        <p:nvCxnSpPr>
          <p:cNvPr id="7" name="Straight Arrow Connector 6">
            <a:extLst>
              <a:ext uri="{FF2B5EF4-FFF2-40B4-BE49-F238E27FC236}">
                <a16:creationId xmlns:a16="http://schemas.microsoft.com/office/drawing/2014/main" id="{67758C77-90E9-E945-9B15-A87A1913B5D6}"/>
              </a:ext>
            </a:extLst>
          </p:cNvPr>
          <p:cNvCxnSpPr/>
          <p:nvPr/>
        </p:nvCxnSpPr>
        <p:spPr>
          <a:xfrm>
            <a:off x="4684889" y="3583855"/>
            <a:ext cx="1975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86EDB6C3-1FB2-634E-96B7-2D6BD3CFE8CB}"/>
              </a:ext>
            </a:extLst>
          </p:cNvPr>
          <p:cNvSpPr>
            <a:spLocks noGrp="1"/>
          </p:cNvSpPr>
          <p:nvPr>
            <p:ph type="dt" sz="half" idx="10"/>
          </p:nvPr>
        </p:nvSpPr>
        <p:spPr/>
        <p:txBody>
          <a:bodyPr/>
          <a:lstStyle/>
          <a:p>
            <a:fld id="{C4341983-D6AE-B945-842C-DC6E13C438C1}" type="datetime3">
              <a:rPr lang="en-US" smtClean="0"/>
              <a:t>24 February 2020</a:t>
            </a:fld>
            <a:endParaRPr lang="en-US"/>
          </a:p>
        </p:txBody>
      </p:sp>
    </p:spTree>
    <p:extLst>
      <p:ext uri="{BB962C8B-B14F-4D97-AF65-F5344CB8AC3E}">
        <p14:creationId xmlns:p14="http://schemas.microsoft.com/office/powerpoint/2010/main" val="307157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Compilation process of a C program</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a:bodyPr>
          <a:lstStyle/>
          <a:p>
            <a:pPr marL="0" indent="0">
              <a:buNone/>
            </a:pPr>
            <a:r>
              <a:rPr lang="en-US" sz="2000" dirty="0">
                <a:solidFill>
                  <a:schemeClr val="tx1"/>
                </a:solidFill>
                <a:cs typeface="Calibri" panose="020F0502020204030204" pitchFamily="34" charset="0"/>
              </a:rPr>
              <a:t>The compiling process is a sequence of four phases. The input for each phase is the output of the previous phase.</a:t>
            </a:r>
          </a:p>
          <a:p>
            <a:pPr marL="342900" indent="-342900">
              <a:buFont typeface="+mj-lt"/>
              <a:buAutoNum type="arabicPeriod"/>
            </a:pPr>
            <a:r>
              <a:rPr lang="en-US" sz="2000" dirty="0">
                <a:solidFill>
                  <a:schemeClr val="tx1"/>
                </a:solidFill>
                <a:cs typeface="Calibri" panose="020F0502020204030204" pitchFamily="34" charset="0"/>
              </a:rPr>
              <a:t>Pre-processor </a:t>
            </a:r>
          </a:p>
          <a:p>
            <a:pPr lvl="1"/>
            <a:r>
              <a:rPr lang="en-US" sz="1800" dirty="0">
                <a:cs typeface="Calibri" panose="020F0502020204030204" pitchFamily="34" charset="0"/>
              </a:rPr>
              <a:t>Including Macros, and the </a:t>
            </a:r>
            <a:r>
              <a:rPr lang="en-US" sz="1800" dirty="0" err="1">
                <a:cs typeface="Calibri" panose="020F0502020204030204" pitchFamily="34" charset="0"/>
              </a:rPr>
              <a:t>Macroprocessor</a:t>
            </a:r>
            <a:endParaRPr lang="en-US" sz="1800" dirty="0">
              <a:cs typeface="Calibri" panose="020F0502020204030204" pitchFamily="34" charset="0"/>
            </a:endParaRPr>
          </a:p>
          <a:p>
            <a:pPr marL="342900" indent="-342900">
              <a:buFont typeface="+mj-lt"/>
              <a:buAutoNum type="arabicPeriod"/>
            </a:pPr>
            <a:r>
              <a:rPr lang="en-US" sz="2000" dirty="0">
                <a:cs typeface="Calibri" panose="020F0502020204030204" pitchFamily="34" charset="0"/>
              </a:rPr>
              <a:t>Compiler</a:t>
            </a:r>
          </a:p>
          <a:p>
            <a:pPr marL="342900" indent="-342900">
              <a:buFont typeface="+mj-lt"/>
              <a:buAutoNum type="arabicPeriod"/>
            </a:pPr>
            <a:r>
              <a:rPr lang="en-US" sz="2000" dirty="0">
                <a:cs typeface="Calibri" panose="020F0502020204030204" pitchFamily="34" charset="0"/>
              </a:rPr>
              <a:t>Assembler</a:t>
            </a:r>
          </a:p>
          <a:p>
            <a:pPr marL="342900" indent="-342900">
              <a:buFont typeface="+mj-lt"/>
              <a:buAutoNum type="arabicPeriod"/>
            </a:pPr>
            <a:r>
              <a:rPr lang="en-US" sz="2000" dirty="0">
                <a:cs typeface="Calibri" panose="020F0502020204030204" pitchFamily="34" charset="0"/>
              </a:rPr>
              <a:t>Linker</a:t>
            </a:r>
          </a:p>
          <a:p>
            <a:pPr marL="342900" indent="-342900">
              <a:buFont typeface="+mj-lt"/>
              <a:buAutoNum type="arabicPeriod"/>
            </a:pPr>
            <a:endParaRPr lang="en-US" sz="2000" dirty="0">
              <a:cs typeface="Calibri" panose="020F0502020204030204" pitchFamily="34" charset="0"/>
            </a:endParaRPr>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6</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24 February 2020</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Tree>
    <p:extLst>
      <p:ext uri="{BB962C8B-B14F-4D97-AF65-F5344CB8AC3E}">
        <p14:creationId xmlns:p14="http://schemas.microsoft.com/office/powerpoint/2010/main" val="2640509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fontScale="90000"/>
          </a:bodyPr>
          <a:lstStyle/>
          <a:p>
            <a:r>
              <a:rPr lang="en-US" dirty="0"/>
              <a:t>1. The Pre-processor </a:t>
            </a:r>
            <a:r>
              <a:rPr lang="en-US" sz="2200" dirty="0"/>
              <a:t>(and the </a:t>
            </a:r>
            <a:r>
              <a:rPr lang="en-US" sz="2200" dirty="0" err="1"/>
              <a:t>macroprocessor</a:t>
            </a:r>
            <a:r>
              <a:rPr lang="en-US" sz="2200" dirty="0"/>
              <a:t>)</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fontScale="92500" lnSpcReduction="20000"/>
          </a:bodyPr>
          <a:lstStyle/>
          <a:p>
            <a:pPr marL="0" indent="0">
              <a:buNone/>
            </a:pPr>
            <a:r>
              <a:rPr lang="en-US" dirty="0"/>
              <a:t>Source code is passed into </a:t>
            </a:r>
            <a:r>
              <a:rPr lang="en-US" dirty="0" err="1"/>
              <a:t>preprocesser</a:t>
            </a:r>
            <a:r>
              <a:rPr lang="en-US" dirty="0"/>
              <a:t>:</a:t>
            </a:r>
          </a:p>
          <a:p>
            <a:pPr lvl="1"/>
            <a:r>
              <a:rPr lang="en-US" dirty="0"/>
              <a:t>Execute preprocessor directives, all beginning with a # </a:t>
            </a:r>
          </a:p>
          <a:p>
            <a:pPr lvl="2"/>
            <a:r>
              <a:rPr lang="en-US" dirty="0"/>
              <a:t>(Ex. </a:t>
            </a:r>
            <a:r>
              <a:rPr lang="en-US" dirty="0">
                <a:latin typeface="Courier" pitchFamily="2" charset="0"/>
              </a:rPr>
              <a:t>#include</a:t>
            </a:r>
            <a:r>
              <a:rPr lang="en-US" dirty="0"/>
              <a:t>, </a:t>
            </a:r>
            <a:r>
              <a:rPr lang="en-US" dirty="0">
                <a:latin typeface="Courier" pitchFamily="2" charset="0"/>
              </a:rPr>
              <a:t>#</a:t>
            </a:r>
            <a:r>
              <a:rPr lang="en-US" dirty="0" err="1">
                <a:latin typeface="Courier" pitchFamily="2" charset="0"/>
              </a:rPr>
              <a:t>ifndef</a:t>
            </a:r>
            <a:r>
              <a:rPr lang="en-US" dirty="0"/>
              <a:t>, </a:t>
            </a:r>
            <a:r>
              <a:rPr lang="en-US" dirty="0">
                <a:latin typeface="Courier" pitchFamily="2" charset="0"/>
              </a:rPr>
              <a:t>#endif</a:t>
            </a:r>
            <a:r>
              <a:rPr lang="en-US" dirty="0"/>
              <a:t>, etc.)</a:t>
            </a:r>
          </a:p>
          <a:p>
            <a:pPr lvl="1"/>
            <a:r>
              <a:rPr lang="en-US" dirty="0"/>
              <a:t>Include header files from other libraries</a:t>
            </a:r>
          </a:p>
          <a:p>
            <a:pPr lvl="2"/>
            <a:r>
              <a:rPr lang="en-US" dirty="0"/>
              <a:t>If header guards are used, include IFF the condition has been met </a:t>
            </a:r>
          </a:p>
          <a:p>
            <a:pPr lvl="1"/>
            <a:r>
              <a:rPr lang="en-US" dirty="0"/>
              <a:t>Comments are removed </a:t>
            </a:r>
          </a:p>
          <a:p>
            <a:r>
              <a:rPr lang="en-US" dirty="0" err="1"/>
              <a:t>Macroprocessor</a:t>
            </a:r>
            <a:r>
              <a:rPr lang="en-US" dirty="0"/>
              <a:t> will replace each macro instruction with its corresponding definition</a:t>
            </a:r>
          </a:p>
          <a:p>
            <a:r>
              <a:rPr lang="en-US" dirty="0"/>
              <a:t>Output is stored in intermediate file, </a:t>
            </a:r>
            <a:r>
              <a:rPr lang="en-US" dirty="0" err="1">
                <a:latin typeface="Courier" pitchFamily="2" charset="0"/>
              </a:rPr>
              <a:t>hello.i</a:t>
            </a:r>
            <a:r>
              <a:rPr lang="en-US" dirty="0"/>
              <a:t>, ready for the compiler</a:t>
            </a:r>
          </a:p>
          <a:p>
            <a:pPr lvl="1"/>
            <a:r>
              <a:rPr lang="en-US" dirty="0"/>
              <a:t>Can be generated with </a:t>
            </a:r>
            <a:r>
              <a:rPr lang="en-US" dirty="0" err="1">
                <a:latin typeface="Courier" pitchFamily="2" charset="0"/>
              </a:rPr>
              <a:t>gcc</a:t>
            </a:r>
            <a:r>
              <a:rPr lang="en-US" dirty="0">
                <a:latin typeface="Courier" pitchFamily="2" charset="0"/>
              </a:rPr>
              <a:t> –E &lt;FILE&gt;.c</a:t>
            </a:r>
          </a:p>
          <a:p>
            <a:pPr marL="0" indent="0">
              <a:buNone/>
            </a:pPr>
            <a:endParaRPr lang="en-US" dirty="0"/>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7</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24 February 2020</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21429" y="1749915"/>
            <a:ext cx="2228950"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95628" y="1998904"/>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58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00BC-D763-CF4C-B66B-1849613C5B83}"/>
              </a:ext>
            </a:extLst>
          </p:cNvPr>
          <p:cNvSpPr>
            <a:spLocks noGrp="1"/>
          </p:cNvSpPr>
          <p:nvPr>
            <p:ph type="title"/>
          </p:nvPr>
        </p:nvSpPr>
        <p:spPr>
          <a:xfrm>
            <a:off x="1084450" y="660768"/>
            <a:ext cx="4293842" cy="1188720"/>
          </a:xfrm>
        </p:spPr>
        <p:txBody>
          <a:bodyPr>
            <a:normAutofit/>
          </a:bodyPr>
          <a:lstStyle/>
          <a:p>
            <a:r>
              <a:rPr lang="en-US" dirty="0"/>
              <a:t>2. The Compiler</a:t>
            </a:r>
          </a:p>
        </p:txBody>
      </p:sp>
      <p:sp>
        <p:nvSpPr>
          <p:cNvPr id="3" name="Content Placeholder 2">
            <a:extLst>
              <a:ext uri="{FF2B5EF4-FFF2-40B4-BE49-F238E27FC236}">
                <a16:creationId xmlns:a16="http://schemas.microsoft.com/office/drawing/2014/main" id="{0A7A2EA8-C1D0-2F4D-A296-0D61ECD3E0B6}"/>
              </a:ext>
            </a:extLst>
          </p:cNvPr>
          <p:cNvSpPr>
            <a:spLocks noGrp="1"/>
          </p:cNvSpPr>
          <p:nvPr>
            <p:ph idx="1"/>
          </p:nvPr>
        </p:nvSpPr>
        <p:spPr>
          <a:xfrm>
            <a:off x="1084450" y="2157124"/>
            <a:ext cx="4293842" cy="3771448"/>
          </a:xfrm>
        </p:spPr>
        <p:txBody>
          <a:bodyPr>
            <a:normAutofit lnSpcReduction="10000"/>
          </a:bodyPr>
          <a:lstStyle/>
          <a:p>
            <a:r>
              <a:rPr lang="en-US" dirty="0"/>
              <a:t>The compiler converts </a:t>
            </a:r>
            <a:r>
              <a:rPr lang="en-US" dirty="0" err="1">
                <a:latin typeface="Courier" pitchFamily="2" charset="0"/>
              </a:rPr>
              <a:t>hello.</a:t>
            </a:r>
            <a:r>
              <a:rPr lang="en-US" dirty="0" err="1"/>
              <a:t>i</a:t>
            </a:r>
            <a:r>
              <a:rPr lang="en-US" dirty="0"/>
              <a:t> from the preprocessor into assembly code in 7 steps</a:t>
            </a:r>
            <a:r>
              <a:rPr lang="en-US" dirty="0">
                <a:latin typeface="Courier" pitchFamily="2" charset="0"/>
              </a:rPr>
              <a:t>:</a:t>
            </a:r>
          </a:p>
          <a:p>
            <a:pPr lvl="1"/>
            <a:r>
              <a:rPr lang="en-US" dirty="0"/>
              <a:t>Lexical Phase</a:t>
            </a:r>
          </a:p>
          <a:p>
            <a:pPr lvl="1"/>
            <a:r>
              <a:rPr lang="en-US" dirty="0"/>
              <a:t>Syntax Phase</a:t>
            </a:r>
          </a:p>
          <a:p>
            <a:pPr lvl="1"/>
            <a:r>
              <a:rPr lang="en-US" dirty="0"/>
              <a:t>Interpretation Phase</a:t>
            </a:r>
          </a:p>
          <a:p>
            <a:pPr lvl="1"/>
            <a:r>
              <a:rPr lang="en-US" dirty="0"/>
              <a:t>Optimization</a:t>
            </a:r>
          </a:p>
          <a:p>
            <a:pPr lvl="1"/>
            <a:r>
              <a:rPr lang="en-US" dirty="0"/>
              <a:t>Storage Assignment</a:t>
            </a:r>
          </a:p>
          <a:p>
            <a:pPr lvl="1"/>
            <a:r>
              <a:rPr lang="en-US" dirty="0"/>
              <a:t>Code Generation</a:t>
            </a:r>
          </a:p>
          <a:p>
            <a:pPr lvl="1"/>
            <a:r>
              <a:rPr lang="en-US" dirty="0"/>
              <a:t>Assembly Phase</a:t>
            </a:r>
          </a:p>
          <a:p>
            <a:r>
              <a:rPr lang="en-US" dirty="0"/>
              <a:t>Outputs assembly code into </a:t>
            </a:r>
            <a:r>
              <a:rPr lang="en-US" dirty="0" err="1">
                <a:latin typeface="Courier" pitchFamily="2" charset="0"/>
              </a:rPr>
              <a:t>hello.s</a:t>
            </a:r>
            <a:endParaRPr lang="en-US" dirty="0"/>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42A42633-3094-6843-A26E-F1EF46437272}"/>
              </a:ext>
            </a:extLst>
          </p:cNvPr>
          <p:cNvSpPr>
            <a:spLocks noGrp="1"/>
          </p:cNvSpPr>
          <p:nvPr>
            <p:ph type="ftr" sz="quarter" idx="11"/>
          </p:nvPr>
        </p:nvSpPr>
        <p:spPr/>
        <p:txBody>
          <a:bodyPr/>
          <a:lstStyle/>
          <a:p>
            <a:r>
              <a:rPr lang="en-US" dirty="0"/>
              <a:t>© 2020 Darrell Long</a:t>
            </a:r>
          </a:p>
        </p:txBody>
      </p:sp>
      <p:sp>
        <p:nvSpPr>
          <p:cNvPr id="5" name="Slide Number Placeholder 4">
            <a:extLst>
              <a:ext uri="{FF2B5EF4-FFF2-40B4-BE49-F238E27FC236}">
                <a16:creationId xmlns:a16="http://schemas.microsoft.com/office/drawing/2014/main" id="{B038CC24-A342-2644-A3DB-3D3F09784742}"/>
              </a:ext>
            </a:extLst>
          </p:cNvPr>
          <p:cNvSpPr>
            <a:spLocks noGrp="1"/>
          </p:cNvSpPr>
          <p:nvPr>
            <p:ph type="sldNum" sz="quarter" idx="12"/>
          </p:nvPr>
        </p:nvSpPr>
        <p:spPr/>
        <p:txBody>
          <a:bodyPr/>
          <a:lstStyle/>
          <a:p>
            <a:fld id="{2B53914A-A650-CD49-87F6-05A19D95FB7C}" type="slidenum">
              <a:rPr lang="en-US" smtClean="0"/>
              <a:t>8</a:t>
            </a:fld>
            <a:endParaRPr lang="en-US"/>
          </a:p>
        </p:txBody>
      </p:sp>
      <p:sp>
        <p:nvSpPr>
          <p:cNvPr id="32" name="Date Placeholder 31">
            <a:extLst>
              <a:ext uri="{FF2B5EF4-FFF2-40B4-BE49-F238E27FC236}">
                <a16:creationId xmlns:a16="http://schemas.microsoft.com/office/drawing/2014/main" id="{B0068478-FA77-8445-B237-5684AB10826B}"/>
              </a:ext>
            </a:extLst>
          </p:cNvPr>
          <p:cNvSpPr>
            <a:spLocks noGrp="1"/>
          </p:cNvSpPr>
          <p:nvPr>
            <p:ph type="dt" sz="half" idx="10"/>
          </p:nvPr>
        </p:nvSpPr>
        <p:spPr/>
        <p:txBody>
          <a:bodyPr/>
          <a:lstStyle/>
          <a:p>
            <a:fld id="{4F7DE8B8-E410-C64C-BF5E-4E678277A539}" type="datetime3">
              <a:rPr lang="en-US" smtClean="0"/>
              <a:t>24 February 2020</a:t>
            </a:fld>
            <a:endParaRPr lang="en-US" dirty="0"/>
          </a:p>
        </p:txBody>
      </p:sp>
      <p:grpSp>
        <p:nvGrpSpPr>
          <p:cNvPr id="67" name="Group 66">
            <a:extLst>
              <a:ext uri="{FF2B5EF4-FFF2-40B4-BE49-F238E27FC236}">
                <a16:creationId xmlns:a16="http://schemas.microsoft.com/office/drawing/2014/main" id="{2C6B35E0-BE30-EA45-BE43-B9B7BB1751D8}"/>
              </a:ext>
            </a:extLst>
          </p:cNvPr>
          <p:cNvGrpSpPr/>
          <p:nvPr/>
        </p:nvGrpSpPr>
        <p:grpSpPr>
          <a:xfrm>
            <a:off x="6293274" y="274320"/>
            <a:ext cx="5317731" cy="6201310"/>
            <a:chOff x="5491169" y="247216"/>
            <a:chExt cx="5317731" cy="6201310"/>
          </a:xfrm>
        </p:grpSpPr>
        <p:sp>
          <p:nvSpPr>
            <p:cNvPr id="14" name="TextBox 13">
              <a:extLst>
                <a:ext uri="{FF2B5EF4-FFF2-40B4-BE49-F238E27FC236}">
                  <a16:creationId xmlns:a16="http://schemas.microsoft.com/office/drawing/2014/main" id="{9A15FA1A-D3A7-D94D-B0C9-6E1819DD3F34}"/>
                </a:ext>
              </a:extLst>
            </p:cNvPr>
            <p:cNvSpPr txBox="1"/>
            <p:nvPr/>
          </p:nvSpPr>
          <p:spPr>
            <a:xfrm>
              <a:off x="7567014" y="5833068"/>
              <a:ext cx="1187697" cy="369332"/>
            </a:xfrm>
            <a:prstGeom prst="rect">
              <a:avLst/>
            </a:prstGeom>
            <a:noFill/>
            <a:ln>
              <a:solidFill>
                <a:schemeClr val="tx1">
                  <a:lumMod val="50000"/>
                  <a:lumOff val="50000"/>
                </a:schemeClr>
              </a:solidFill>
            </a:ln>
          </p:spPr>
          <p:txBody>
            <a:bodyPr wrap="none" rtlCol="0">
              <a:spAutoFit/>
            </a:bodyPr>
            <a:lstStyle/>
            <a:p>
              <a:pPr algn="ctr"/>
              <a:r>
                <a:rPr lang="en-US" dirty="0"/>
                <a:t>Executable</a:t>
              </a:r>
            </a:p>
          </p:txBody>
        </p:sp>
        <p:sp>
          <p:nvSpPr>
            <p:cNvPr id="47" name="TextBox 46">
              <a:extLst>
                <a:ext uri="{FF2B5EF4-FFF2-40B4-BE49-F238E27FC236}">
                  <a16:creationId xmlns:a16="http://schemas.microsoft.com/office/drawing/2014/main" id="{CA9020DB-3B89-B449-A3D6-4198FC80DAB8}"/>
                </a:ext>
              </a:extLst>
            </p:cNvPr>
            <p:cNvSpPr txBox="1"/>
            <p:nvPr/>
          </p:nvSpPr>
          <p:spPr>
            <a:xfrm>
              <a:off x="10029519" y="355336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hello.s</a:t>
              </a:r>
              <a:endParaRPr lang="en-US" sz="1100" dirty="0">
                <a:latin typeface="Courier" pitchFamily="2" charset="0"/>
              </a:endParaRPr>
            </a:p>
          </p:txBody>
        </p:sp>
        <p:sp>
          <p:nvSpPr>
            <p:cNvPr id="53" name="TextBox 52">
              <a:extLst>
                <a:ext uri="{FF2B5EF4-FFF2-40B4-BE49-F238E27FC236}">
                  <a16:creationId xmlns:a16="http://schemas.microsoft.com/office/drawing/2014/main" id="{14CCED68-BE8E-A845-A712-F3AFD142A578}"/>
                </a:ext>
              </a:extLst>
            </p:cNvPr>
            <p:cNvSpPr txBox="1"/>
            <p:nvPr/>
          </p:nvSpPr>
          <p:spPr>
            <a:xfrm>
              <a:off x="10029519" y="4725677"/>
              <a:ext cx="779381" cy="261610"/>
            </a:xfrm>
            <a:prstGeom prst="rect">
              <a:avLst/>
            </a:prstGeom>
            <a:solidFill>
              <a:schemeClr val="bg1">
                <a:lumMod val="95000"/>
              </a:schemeClr>
            </a:solidFill>
          </p:spPr>
          <p:txBody>
            <a:bodyPr wrap="none" rtlCol="0">
              <a:spAutoFit/>
            </a:bodyPr>
            <a:lstStyle/>
            <a:p>
              <a:r>
                <a:rPr lang="en-US" sz="1100" dirty="0" err="1">
                  <a:latin typeface="Courier" pitchFamily="2" charset="0"/>
                </a:rPr>
                <a:t>hello.o</a:t>
              </a:r>
              <a:endParaRPr lang="en-US" sz="1100" dirty="0">
                <a:latin typeface="Courier" pitchFamily="2" charset="0"/>
              </a:endParaRPr>
            </a:p>
          </p:txBody>
        </p:sp>
        <p:grpSp>
          <p:nvGrpSpPr>
            <p:cNvPr id="66" name="Group 65">
              <a:extLst>
                <a:ext uri="{FF2B5EF4-FFF2-40B4-BE49-F238E27FC236}">
                  <a16:creationId xmlns:a16="http://schemas.microsoft.com/office/drawing/2014/main" id="{F331186C-57AF-7544-A660-708BF9B2503C}"/>
                </a:ext>
              </a:extLst>
            </p:cNvPr>
            <p:cNvGrpSpPr/>
            <p:nvPr/>
          </p:nvGrpSpPr>
          <p:grpSpPr>
            <a:xfrm>
              <a:off x="6305257" y="247216"/>
              <a:ext cx="4469868" cy="5585852"/>
              <a:chOff x="6305257" y="247216"/>
              <a:chExt cx="4469868" cy="5585852"/>
            </a:xfrm>
          </p:grpSpPr>
          <p:sp>
            <p:nvSpPr>
              <p:cNvPr id="6" name="Rounded Rectangle 5">
                <a:extLst>
                  <a:ext uri="{FF2B5EF4-FFF2-40B4-BE49-F238E27FC236}">
                    <a16:creationId xmlns:a16="http://schemas.microsoft.com/office/drawing/2014/main" id="{97B67A92-BD15-064A-8B3F-3C760ED05BAB}"/>
                  </a:ext>
                </a:extLst>
              </p:cNvPr>
              <p:cNvSpPr/>
              <p:nvPr/>
            </p:nvSpPr>
            <p:spPr>
              <a:xfrm>
                <a:off x="6829386" y="1058778"/>
                <a:ext cx="2604052" cy="466370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B41AA9-ECF3-164E-929A-82EAB5837BEB}"/>
                  </a:ext>
                </a:extLst>
              </p:cNvPr>
              <p:cNvSpPr/>
              <p:nvPr/>
            </p:nvSpPr>
            <p:spPr>
              <a:xfrm>
                <a:off x="7330628" y="4798622"/>
                <a:ext cx="1610139" cy="388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Linker</a:t>
                </a:r>
              </a:p>
            </p:txBody>
          </p:sp>
          <p:sp>
            <p:nvSpPr>
              <p:cNvPr id="16" name="Rectangle 15">
                <a:extLst>
                  <a:ext uri="{FF2B5EF4-FFF2-40B4-BE49-F238E27FC236}">
                    <a16:creationId xmlns:a16="http://schemas.microsoft.com/office/drawing/2014/main" id="{13F69FBD-6A2A-A740-9746-677624644F90}"/>
                  </a:ext>
                </a:extLst>
              </p:cNvPr>
              <p:cNvSpPr/>
              <p:nvPr/>
            </p:nvSpPr>
            <p:spPr>
              <a:xfrm>
                <a:off x="7334915" y="3764176"/>
                <a:ext cx="1610139" cy="3888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Assembler</a:t>
                </a:r>
              </a:p>
            </p:txBody>
          </p:sp>
          <p:sp>
            <p:nvSpPr>
              <p:cNvPr id="17" name="Rectangle 16">
                <a:extLst>
                  <a:ext uri="{FF2B5EF4-FFF2-40B4-BE49-F238E27FC236}">
                    <a16:creationId xmlns:a16="http://schemas.microsoft.com/office/drawing/2014/main" id="{938E021D-9167-034F-A561-CE7A018CC765}"/>
                  </a:ext>
                </a:extLst>
              </p:cNvPr>
              <p:cNvSpPr/>
              <p:nvPr/>
            </p:nvSpPr>
            <p:spPr>
              <a:xfrm>
                <a:off x="7330628" y="2729886"/>
                <a:ext cx="1610139" cy="38882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t>
                </a:r>
              </a:p>
            </p:txBody>
          </p:sp>
          <p:cxnSp>
            <p:nvCxnSpPr>
              <p:cNvPr id="10" name="Straight Arrow Connector 9">
                <a:extLst>
                  <a:ext uri="{FF2B5EF4-FFF2-40B4-BE49-F238E27FC236}">
                    <a16:creationId xmlns:a16="http://schemas.microsoft.com/office/drawing/2014/main" id="{F8E2E0C4-7C2A-4248-97BF-41F89B539B45}"/>
                  </a:ext>
                </a:extLst>
              </p:cNvPr>
              <p:cNvCxnSpPr>
                <a:cxnSpLocks/>
                <a:stCxn id="28" idx="2"/>
                <a:endCxn id="7" idx="0"/>
              </p:cNvCxnSpPr>
              <p:nvPr/>
            </p:nvCxnSpPr>
            <p:spPr>
              <a:xfrm>
                <a:off x="8135698" y="616548"/>
                <a:ext cx="0" cy="987795"/>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300A61-17F1-1045-907E-CA1AB67A7213}"/>
                  </a:ext>
                </a:extLst>
              </p:cNvPr>
              <p:cNvCxnSpPr>
                <a:cxnSpLocks/>
                <a:endCxn id="17" idx="0"/>
              </p:cNvCxnSpPr>
              <p:nvPr/>
            </p:nvCxnSpPr>
            <p:spPr>
              <a:xfrm>
                <a:off x="8135698" y="2000199"/>
                <a:ext cx="0" cy="729687"/>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74A04F-E941-7045-A632-588E7051224A}"/>
                  </a:ext>
                </a:extLst>
              </p:cNvPr>
              <p:cNvSpPr/>
              <p:nvPr/>
            </p:nvSpPr>
            <p:spPr>
              <a:xfrm>
                <a:off x="9146951" y="3154450"/>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Assembly code</a:t>
                </a:r>
              </a:p>
            </p:txBody>
          </p:sp>
          <p:sp>
            <p:nvSpPr>
              <p:cNvPr id="26" name="Rectangle 25">
                <a:extLst>
                  <a:ext uri="{FF2B5EF4-FFF2-40B4-BE49-F238E27FC236}">
                    <a16:creationId xmlns:a16="http://schemas.microsoft.com/office/drawing/2014/main" id="{53961CE5-9301-EC43-9AD4-6D1799F7B084}"/>
                  </a:ext>
                </a:extLst>
              </p:cNvPr>
              <p:cNvSpPr/>
              <p:nvPr/>
            </p:nvSpPr>
            <p:spPr>
              <a:xfrm>
                <a:off x="9146951"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 code</a:t>
                </a:r>
              </a:p>
            </p:txBody>
          </p:sp>
          <p:sp>
            <p:nvSpPr>
              <p:cNvPr id="7" name="Rectangle 6">
                <a:extLst>
                  <a:ext uri="{FF2B5EF4-FFF2-40B4-BE49-F238E27FC236}">
                    <a16:creationId xmlns:a16="http://schemas.microsoft.com/office/drawing/2014/main" id="{230D7FCB-E721-5D4C-ABE4-5B23A2F684E6}"/>
                  </a:ext>
                </a:extLst>
              </p:cNvPr>
              <p:cNvSpPr/>
              <p:nvPr/>
            </p:nvSpPr>
            <p:spPr>
              <a:xfrm>
                <a:off x="7330628" y="1604343"/>
                <a:ext cx="1610139" cy="3888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Pre-processor</a:t>
                </a:r>
              </a:p>
            </p:txBody>
          </p:sp>
          <p:sp>
            <p:nvSpPr>
              <p:cNvPr id="28" name="TextBox 27">
                <a:extLst>
                  <a:ext uri="{FF2B5EF4-FFF2-40B4-BE49-F238E27FC236}">
                    <a16:creationId xmlns:a16="http://schemas.microsoft.com/office/drawing/2014/main" id="{14EE35EC-6DA3-1C4B-B238-9023E90E854F}"/>
                  </a:ext>
                </a:extLst>
              </p:cNvPr>
              <p:cNvSpPr txBox="1"/>
              <p:nvPr/>
            </p:nvSpPr>
            <p:spPr>
              <a:xfrm>
                <a:off x="7429896" y="247216"/>
                <a:ext cx="1411604" cy="369332"/>
              </a:xfrm>
              <a:prstGeom prst="rect">
                <a:avLst/>
              </a:prstGeom>
              <a:noFill/>
              <a:ln>
                <a:solidFill>
                  <a:schemeClr val="tx1">
                    <a:lumMod val="50000"/>
                    <a:lumOff val="50000"/>
                  </a:schemeClr>
                </a:solidFill>
              </a:ln>
            </p:spPr>
            <p:txBody>
              <a:bodyPr wrap="square" rtlCol="0">
                <a:spAutoFit/>
              </a:bodyPr>
              <a:lstStyle/>
              <a:p>
                <a:pPr algn="ctr"/>
                <a:r>
                  <a:rPr lang="en-US" dirty="0"/>
                  <a:t>Source Code</a:t>
                </a:r>
              </a:p>
            </p:txBody>
          </p:sp>
          <p:sp>
            <p:nvSpPr>
              <p:cNvPr id="46" name="TextBox 45">
                <a:extLst>
                  <a:ext uri="{FF2B5EF4-FFF2-40B4-BE49-F238E27FC236}">
                    <a16:creationId xmlns:a16="http://schemas.microsoft.com/office/drawing/2014/main" id="{CBFD23F3-1DF7-1F47-B49B-6D8032FED386}"/>
                  </a:ext>
                </a:extLst>
              </p:cNvPr>
              <p:cNvSpPr txBox="1"/>
              <p:nvPr/>
            </p:nvSpPr>
            <p:spPr>
              <a:xfrm>
                <a:off x="7722240" y="2181253"/>
                <a:ext cx="779381" cy="261610"/>
              </a:xfrm>
              <a:prstGeom prst="rect">
                <a:avLst/>
              </a:prstGeom>
              <a:solidFill>
                <a:schemeClr val="accent2">
                  <a:lumMod val="60000"/>
                  <a:lumOff val="40000"/>
                  <a:alpha val="71000"/>
                </a:schemeClr>
              </a:solidFill>
            </p:spPr>
            <p:txBody>
              <a:bodyPr wrap="none" rtlCol="0">
                <a:spAutoFit/>
              </a:bodyPr>
              <a:lstStyle/>
              <a:p>
                <a:r>
                  <a:rPr lang="en-US" sz="1100" dirty="0">
                    <a:latin typeface="Courier" pitchFamily="2" charset="0"/>
                  </a:rPr>
                  <a:t>hello.i</a:t>
                </a:r>
              </a:p>
            </p:txBody>
          </p:sp>
          <p:cxnSp>
            <p:nvCxnSpPr>
              <p:cNvPr id="21" name="Elbow Connector 20">
                <a:extLst>
                  <a:ext uri="{FF2B5EF4-FFF2-40B4-BE49-F238E27FC236}">
                    <a16:creationId xmlns:a16="http://schemas.microsoft.com/office/drawing/2014/main" id="{A18BA092-9FAE-5E43-B336-328D88BA0B5C}"/>
                  </a:ext>
                </a:extLst>
              </p:cNvPr>
              <p:cNvCxnSpPr>
                <a:cxnSpLocks/>
                <a:endCxn id="25" idx="0"/>
              </p:cNvCxnSpPr>
              <p:nvPr/>
            </p:nvCxnSpPr>
            <p:spPr>
              <a:xfrm>
                <a:off x="8937007" y="2894429"/>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67F76A44-0F58-034E-A9E5-01549A6AAAE1}"/>
                  </a:ext>
                </a:extLst>
              </p:cNvPr>
              <p:cNvCxnSpPr>
                <a:cxnSpLocks/>
                <a:stCxn id="25" idx="2"/>
              </p:cNvCxnSpPr>
              <p:nvPr/>
            </p:nvCxnSpPr>
            <p:spPr>
              <a:xfrm rot="5400000">
                <a:off x="9282278" y="3186558"/>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E878C71E-4252-BD45-8373-761EC6F035D8}"/>
                  </a:ext>
                </a:extLst>
              </p:cNvPr>
              <p:cNvCxnSpPr>
                <a:cxnSpLocks/>
              </p:cNvCxnSpPr>
              <p:nvPr/>
            </p:nvCxnSpPr>
            <p:spPr>
              <a:xfrm>
                <a:off x="8945054" y="4040545"/>
                <a:ext cx="1024031" cy="260021"/>
              </a:xfrm>
              <a:prstGeom prst="bentConnector2">
                <a:avLst/>
              </a:prstGeom>
              <a:ln w="444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4EA08C24-BC2C-6943-B17D-8B2EAF5C4D57}"/>
                  </a:ext>
                </a:extLst>
              </p:cNvPr>
              <p:cNvCxnSpPr>
                <a:cxnSpLocks/>
              </p:cNvCxnSpPr>
              <p:nvPr/>
            </p:nvCxnSpPr>
            <p:spPr>
              <a:xfrm rot="5400000">
                <a:off x="9282277" y="4323915"/>
                <a:ext cx="341537" cy="1015984"/>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BEB14D3-3647-8948-9B99-3718B96222C5}"/>
                  </a:ext>
                </a:extLst>
              </p:cNvPr>
              <p:cNvCxnSpPr>
                <a:cxnSpLocks/>
                <a:stCxn id="27" idx="2"/>
                <a:endCxn id="15" idx="1"/>
              </p:cNvCxnSpPr>
              <p:nvPr/>
            </p:nvCxnSpPr>
            <p:spPr>
              <a:xfrm rot="16200000" flipH="1">
                <a:off x="6654522" y="4316928"/>
                <a:ext cx="326841" cy="1025372"/>
              </a:xfrm>
              <a:prstGeom prst="bentConnector2">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37175AC-E5CA-BB47-A72E-D395D2CD90C1}"/>
                  </a:ext>
                </a:extLst>
              </p:cNvPr>
              <p:cNvSpPr txBox="1"/>
              <p:nvPr/>
            </p:nvSpPr>
            <p:spPr>
              <a:xfrm>
                <a:off x="7722241" y="722643"/>
                <a:ext cx="779381" cy="261610"/>
              </a:xfrm>
              <a:prstGeom prst="rect">
                <a:avLst/>
              </a:prstGeom>
              <a:solidFill>
                <a:schemeClr val="bg1">
                  <a:alpha val="65000"/>
                </a:schemeClr>
              </a:solidFill>
            </p:spPr>
            <p:txBody>
              <a:bodyPr wrap="none" rtlCol="0">
                <a:spAutoFit/>
              </a:bodyPr>
              <a:lstStyle/>
              <a:p>
                <a:r>
                  <a:rPr lang="en-US" sz="1100" dirty="0" err="1">
                    <a:latin typeface="Courier" pitchFamily="2" charset="0"/>
                  </a:rPr>
                  <a:t>hello.c</a:t>
                </a:r>
                <a:endParaRPr lang="en-US" sz="1100" dirty="0">
                  <a:latin typeface="Courier" pitchFamily="2" charset="0"/>
                </a:endParaRPr>
              </a:p>
            </p:txBody>
          </p:sp>
          <p:cxnSp>
            <p:nvCxnSpPr>
              <p:cNvPr id="63" name="Straight Arrow Connector 62">
                <a:extLst>
                  <a:ext uri="{FF2B5EF4-FFF2-40B4-BE49-F238E27FC236}">
                    <a16:creationId xmlns:a16="http://schemas.microsoft.com/office/drawing/2014/main" id="{1B6FA3A2-24F9-9740-847E-CB9F4DEFCA5F}"/>
                  </a:ext>
                </a:extLst>
              </p:cNvPr>
              <p:cNvCxnSpPr>
                <a:cxnSpLocks/>
                <a:endCxn id="14" idx="0"/>
              </p:cNvCxnSpPr>
              <p:nvPr/>
            </p:nvCxnSpPr>
            <p:spPr>
              <a:xfrm flipH="1">
                <a:off x="8160863" y="5187448"/>
                <a:ext cx="10372" cy="645620"/>
              </a:xfrm>
              <a:prstGeom prst="straightConnector1">
                <a:avLst/>
              </a:prstGeom>
              <a:ln w="444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6FEC8CF9-3BC2-3945-9E2B-2C07F6B96D80}"/>
                </a:ext>
              </a:extLst>
            </p:cNvPr>
            <p:cNvSpPr/>
            <p:nvPr/>
          </p:nvSpPr>
          <p:spPr>
            <a:xfrm>
              <a:off x="7869461" y="6186916"/>
              <a:ext cx="609461" cy="261610"/>
            </a:xfrm>
            <a:prstGeom prst="rect">
              <a:avLst/>
            </a:prstGeom>
          </p:spPr>
          <p:txBody>
            <a:bodyPr wrap="none">
              <a:spAutoFit/>
            </a:bodyPr>
            <a:lstStyle/>
            <a:p>
              <a:pPr algn="ctr"/>
              <a:r>
                <a:rPr lang="en-US" sz="1100" dirty="0">
                  <a:latin typeface="Courier" pitchFamily="2" charset="0"/>
                </a:rPr>
                <a:t>hello</a:t>
              </a:r>
            </a:p>
          </p:txBody>
        </p:sp>
        <p:sp>
          <p:nvSpPr>
            <p:cNvPr id="27" name="Rectangle 26">
              <a:extLst>
                <a:ext uri="{FF2B5EF4-FFF2-40B4-BE49-F238E27FC236}">
                  <a16:creationId xmlns:a16="http://schemas.microsoft.com/office/drawing/2014/main" id="{9A22BE35-2BE5-3F4E-B5AF-253B27AAB3AB}"/>
                </a:ext>
              </a:extLst>
            </p:cNvPr>
            <p:cNvSpPr/>
            <p:nvPr/>
          </p:nvSpPr>
          <p:spPr>
            <a:xfrm>
              <a:off x="5491169" y="4296862"/>
              <a:ext cx="1628174" cy="36933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Libraries</a:t>
              </a:r>
            </a:p>
          </p:txBody>
        </p:sp>
      </p:grpSp>
      <p:sp>
        <p:nvSpPr>
          <p:cNvPr id="11" name="Double Brace 10">
            <a:extLst>
              <a:ext uri="{FF2B5EF4-FFF2-40B4-BE49-F238E27FC236}">
                <a16:creationId xmlns:a16="http://schemas.microsoft.com/office/drawing/2014/main" id="{03B0CFB9-3860-2F4E-91E0-3A8EED64E9CB}"/>
              </a:ext>
            </a:extLst>
          </p:cNvPr>
          <p:cNvSpPr/>
          <p:nvPr/>
        </p:nvSpPr>
        <p:spPr>
          <a:xfrm>
            <a:off x="7858864" y="2799701"/>
            <a:ext cx="3980207" cy="856848"/>
          </a:xfrm>
          <a:prstGeom prst="bracePair">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805436CD-F279-494D-AB9A-D8F5B21FEEBE}"/>
              </a:ext>
            </a:extLst>
          </p:cNvPr>
          <p:cNvSpPr/>
          <p:nvPr/>
        </p:nvSpPr>
        <p:spPr>
          <a:xfrm>
            <a:off x="6230810" y="3058865"/>
            <a:ext cx="1270579" cy="358869"/>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45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CC2-C199-C647-9706-23CBF92ADA75}"/>
              </a:ext>
            </a:extLst>
          </p:cNvPr>
          <p:cNvSpPr>
            <a:spLocks noGrp="1"/>
          </p:cNvSpPr>
          <p:nvPr>
            <p:ph type="title"/>
          </p:nvPr>
        </p:nvSpPr>
        <p:spPr>
          <a:xfrm>
            <a:off x="5997805" y="672290"/>
            <a:ext cx="5901189" cy="1188720"/>
          </a:xfrm>
        </p:spPr>
        <p:txBody>
          <a:bodyPr/>
          <a:lstStyle/>
          <a:p>
            <a:r>
              <a:rPr lang="en-US" dirty="0"/>
              <a:t>Compilers: Lexical phase</a:t>
            </a:r>
          </a:p>
        </p:txBody>
      </p:sp>
      <p:sp>
        <p:nvSpPr>
          <p:cNvPr id="3" name="Content Placeholder 2">
            <a:extLst>
              <a:ext uri="{FF2B5EF4-FFF2-40B4-BE49-F238E27FC236}">
                <a16:creationId xmlns:a16="http://schemas.microsoft.com/office/drawing/2014/main" id="{373E785A-C262-B343-AA37-FAAD992F192B}"/>
              </a:ext>
            </a:extLst>
          </p:cNvPr>
          <p:cNvSpPr>
            <a:spLocks noGrp="1"/>
          </p:cNvSpPr>
          <p:nvPr>
            <p:ph idx="1"/>
          </p:nvPr>
        </p:nvSpPr>
        <p:spPr>
          <a:xfrm>
            <a:off x="5997805" y="2071658"/>
            <a:ext cx="5901189" cy="3936492"/>
          </a:xfrm>
        </p:spPr>
        <p:txBody>
          <a:bodyPr>
            <a:normAutofit/>
          </a:bodyPr>
          <a:lstStyle/>
          <a:p>
            <a:r>
              <a:rPr lang="en-US" dirty="0"/>
              <a:t>Break down the source code from preprocessor into lexemes, generating a sequence of tokens as a unit in the grammar of the programming language</a:t>
            </a:r>
          </a:p>
          <a:p>
            <a:pPr lvl="1"/>
            <a:r>
              <a:rPr lang="en-US" dirty="0"/>
              <a:t>Tokens used to construct a parse tree in the next step of compilation</a:t>
            </a:r>
          </a:p>
          <a:p>
            <a:pPr marL="228600" lvl="1" indent="0">
              <a:buNone/>
            </a:pPr>
            <a:endParaRPr lang="en-US" dirty="0"/>
          </a:p>
          <a:p>
            <a:r>
              <a:rPr lang="en-US" dirty="0"/>
              <a:t>Examples of tokens include keywords (</a:t>
            </a:r>
            <a:r>
              <a:rPr lang="en-US" dirty="0" err="1">
                <a:latin typeface="Courier" pitchFamily="2" charset="0"/>
              </a:rPr>
              <a:t>int</a:t>
            </a:r>
            <a:r>
              <a:rPr lang="en-US" dirty="0"/>
              <a:t>),  identifiers, operators, and separators ( </a:t>
            </a:r>
            <a:r>
              <a:rPr lang="en-US" dirty="0">
                <a:latin typeface="Courier" pitchFamily="2" charset="0"/>
              </a:rPr>
              <a:t>()</a:t>
            </a:r>
            <a:r>
              <a:rPr lang="en-US" dirty="0"/>
              <a:t>, </a:t>
            </a:r>
            <a:r>
              <a:rPr lang="en-US" dirty="0">
                <a:latin typeface="Courier" pitchFamily="2" charset="0"/>
              </a:rPr>
              <a:t>{}</a:t>
            </a:r>
            <a:r>
              <a:rPr lang="en-US" dirty="0"/>
              <a:t>, </a:t>
            </a:r>
            <a:r>
              <a:rPr lang="en-US" dirty="0">
                <a:latin typeface="Courier" pitchFamily="2" charset="0"/>
              </a:rPr>
              <a:t>|</a:t>
            </a:r>
            <a:r>
              <a:rPr lang="en-US" dirty="0"/>
              <a:t>)</a:t>
            </a:r>
          </a:p>
          <a:p>
            <a:pPr lvl="1"/>
            <a:r>
              <a:rPr lang="en-US" dirty="0"/>
              <a:t>Non-tokens: Comments, Preprocessor Directive, Macros, Whitespace</a:t>
            </a:r>
          </a:p>
          <a:p>
            <a:pPr lvl="1"/>
            <a:r>
              <a:rPr lang="en-US" dirty="0"/>
              <a:t>Throws error if sequence does not match any valid token</a:t>
            </a:r>
          </a:p>
          <a:p>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5073C46-BB2D-EB40-B2E7-57BDEF5101A6}"/>
              </a:ext>
            </a:extLst>
          </p:cNvPr>
          <p:cNvSpPr>
            <a:spLocks noGrp="1"/>
          </p:cNvSpPr>
          <p:nvPr>
            <p:ph type="ftr" sz="quarter" idx="11"/>
          </p:nvPr>
        </p:nvSpPr>
        <p:spPr/>
        <p:txBody>
          <a:bodyPr/>
          <a:lstStyle/>
          <a:p>
            <a:r>
              <a:rPr lang="en-US"/>
              <a:t>© 2020 Darrell Long</a:t>
            </a:r>
          </a:p>
        </p:txBody>
      </p:sp>
      <p:sp>
        <p:nvSpPr>
          <p:cNvPr id="5" name="Slide Number Placeholder 4">
            <a:extLst>
              <a:ext uri="{FF2B5EF4-FFF2-40B4-BE49-F238E27FC236}">
                <a16:creationId xmlns:a16="http://schemas.microsoft.com/office/drawing/2014/main" id="{D06D4D68-758E-1740-A0E0-022FDD0D4768}"/>
              </a:ext>
            </a:extLst>
          </p:cNvPr>
          <p:cNvSpPr>
            <a:spLocks noGrp="1"/>
          </p:cNvSpPr>
          <p:nvPr>
            <p:ph type="sldNum" sz="quarter" idx="12"/>
          </p:nvPr>
        </p:nvSpPr>
        <p:spPr/>
        <p:txBody>
          <a:bodyPr/>
          <a:lstStyle/>
          <a:p>
            <a:fld id="{2B53914A-A650-CD49-87F6-05A19D95FB7C}" type="slidenum">
              <a:rPr lang="en-US" smtClean="0"/>
              <a:t>9</a:t>
            </a:fld>
            <a:endParaRPr lang="en-US"/>
          </a:p>
        </p:txBody>
      </p:sp>
      <p:sp>
        <p:nvSpPr>
          <p:cNvPr id="6" name="Date Placeholder 5">
            <a:extLst>
              <a:ext uri="{FF2B5EF4-FFF2-40B4-BE49-F238E27FC236}">
                <a16:creationId xmlns:a16="http://schemas.microsoft.com/office/drawing/2014/main" id="{0BCA32B8-2233-9640-A05F-3EDB5D150542}"/>
              </a:ext>
            </a:extLst>
          </p:cNvPr>
          <p:cNvSpPr>
            <a:spLocks noGrp="1"/>
          </p:cNvSpPr>
          <p:nvPr>
            <p:ph type="dt" sz="half" idx="10"/>
          </p:nvPr>
        </p:nvSpPr>
        <p:spPr/>
        <p:txBody>
          <a:bodyPr/>
          <a:lstStyle/>
          <a:p>
            <a:fld id="{DE7AB26F-126A-9648-A0D8-0F577914E1F6}" type="datetime3">
              <a:rPr lang="en-US" smtClean="0"/>
              <a:t>24 February 2020</a:t>
            </a:fld>
            <a:endParaRPr lang="en-US"/>
          </a:p>
        </p:txBody>
      </p:sp>
      <p:pic>
        <p:nvPicPr>
          <p:cNvPr id="8" name="Picture 7">
            <a:extLst>
              <a:ext uri="{FF2B5EF4-FFF2-40B4-BE49-F238E27FC236}">
                <a16:creationId xmlns:a16="http://schemas.microsoft.com/office/drawing/2014/main" id="{8B414D2A-54DA-C849-BB6E-5DDB72631950}"/>
              </a:ext>
            </a:extLst>
          </p:cNvPr>
          <p:cNvPicPr>
            <a:picLocks noChangeAspect="1"/>
          </p:cNvPicPr>
          <p:nvPr/>
        </p:nvPicPr>
        <p:blipFill>
          <a:blip r:embed="rId3"/>
          <a:stretch>
            <a:fillRect/>
          </a:stretch>
        </p:blipFill>
        <p:spPr>
          <a:xfrm>
            <a:off x="795152" y="307994"/>
            <a:ext cx="4071540" cy="5700156"/>
          </a:xfrm>
          <a:prstGeom prst="rect">
            <a:avLst/>
          </a:prstGeom>
        </p:spPr>
      </p:pic>
      <p:pic>
        <p:nvPicPr>
          <p:cNvPr id="10" name="Picture 9">
            <a:extLst>
              <a:ext uri="{FF2B5EF4-FFF2-40B4-BE49-F238E27FC236}">
                <a16:creationId xmlns:a16="http://schemas.microsoft.com/office/drawing/2014/main" id="{9823FDC6-560E-7047-B968-9FC649361234}"/>
              </a:ext>
            </a:extLst>
          </p:cNvPr>
          <p:cNvPicPr>
            <a:picLocks noChangeAspect="1"/>
          </p:cNvPicPr>
          <p:nvPr/>
        </p:nvPicPr>
        <p:blipFill>
          <a:blip r:embed="rId4"/>
          <a:stretch>
            <a:fillRect/>
          </a:stretch>
        </p:blipFill>
        <p:spPr>
          <a:xfrm>
            <a:off x="795152" y="995071"/>
            <a:ext cx="3921346" cy="2433929"/>
          </a:xfrm>
          <a:prstGeom prst="rect">
            <a:avLst/>
          </a:prstGeom>
        </p:spPr>
      </p:pic>
      <p:pic>
        <p:nvPicPr>
          <p:cNvPr id="15" name="Picture 14">
            <a:extLst>
              <a:ext uri="{FF2B5EF4-FFF2-40B4-BE49-F238E27FC236}">
                <a16:creationId xmlns:a16="http://schemas.microsoft.com/office/drawing/2014/main" id="{CA8E84D7-C076-0B4D-B99B-D88698A7D35B}"/>
              </a:ext>
            </a:extLst>
          </p:cNvPr>
          <p:cNvPicPr>
            <a:picLocks noChangeAspect="1"/>
          </p:cNvPicPr>
          <p:nvPr/>
        </p:nvPicPr>
        <p:blipFill>
          <a:blip r:embed="rId5"/>
          <a:stretch>
            <a:fillRect/>
          </a:stretch>
        </p:blipFill>
        <p:spPr>
          <a:xfrm>
            <a:off x="2144238" y="773272"/>
            <a:ext cx="1973791" cy="2630202"/>
          </a:xfrm>
          <a:prstGeom prst="rect">
            <a:avLst/>
          </a:prstGeom>
        </p:spPr>
      </p:pic>
    </p:spTree>
    <p:extLst>
      <p:ext uri="{BB962C8B-B14F-4D97-AF65-F5344CB8AC3E}">
        <p14:creationId xmlns:p14="http://schemas.microsoft.com/office/powerpoint/2010/main" val="11149585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{BB97D369-7A18-D942-A034-D363033A3773}tf10001120</Template>
  <TotalTime>2984</TotalTime>
  <Words>2223</Words>
  <Application>Microsoft Macintosh PowerPoint</Application>
  <PresentationFormat>Widescreen</PresentationFormat>
  <Paragraphs>421</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Comic Sans MS</vt:lpstr>
      <vt:lpstr>Courier</vt:lpstr>
      <vt:lpstr>Gill Sans MT</vt:lpstr>
      <vt:lpstr>Parcel</vt:lpstr>
      <vt:lpstr>Innards of  Language Translators</vt:lpstr>
      <vt:lpstr>What is a Language Translator?</vt:lpstr>
      <vt:lpstr>Who even needs Language Translators?</vt:lpstr>
      <vt:lpstr>The need for Language Translators</vt:lpstr>
      <vt:lpstr>So how do we compile a program?</vt:lpstr>
      <vt:lpstr>Compilation process of a C program</vt:lpstr>
      <vt:lpstr>1. The Pre-processor (and the macroprocessor)</vt:lpstr>
      <vt:lpstr>2. The Compiler</vt:lpstr>
      <vt:lpstr>Compilers: Lexical phase</vt:lpstr>
      <vt:lpstr>Parse Trees and  E-T-F Grammar</vt:lpstr>
      <vt:lpstr>Abstract syntax trees</vt:lpstr>
      <vt:lpstr>3. The Assembler</vt:lpstr>
      <vt:lpstr>Forward referencing in assembly</vt:lpstr>
      <vt:lpstr>4. The LINKER</vt:lpstr>
      <vt:lpstr>PowerPoint Presentation</vt:lpstr>
      <vt:lpstr>PowerPoint Presentation</vt:lpstr>
      <vt:lpstr>Preprocessor output</vt:lpstr>
      <vt:lpstr>Compiler output</vt:lpstr>
      <vt:lpstr>Object file output</vt:lpstr>
      <vt:lpstr>Compilers vs interpreters</vt:lpstr>
      <vt:lpstr>PowerPoint Presentation</vt:lpstr>
      <vt:lpstr>Coming back to Make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Translators</dc:title>
  <dc:creator>Timothy Chi Heng Lo</dc:creator>
  <cp:lastModifiedBy>Timothy Chi Heng Lo</cp:lastModifiedBy>
  <cp:revision>137</cp:revision>
  <dcterms:created xsi:type="dcterms:W3CDTF">2020-02-20T02:10:04Z</dcterms:created>
  <dcterms:modified xsi:type="dcterms:W3CDTF">2020-02-25T05:31:08Z</dcterms:modified>
</cp:coreProperties>
</file>